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5"/>
  </p:notesMasterIdLst>
  <p:sldIdLst>
    <p:sldId id="257"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58"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edgwick" initials="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9DDC"/>
    <a:srgbClr val="E6E9E9"/>
    <a:srgbClr val="345279"/>
    <a:srgbClr val="15398C"/>
    <a:srgbClr val="4844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3793" autoAdjust="0"/>
    <p:restoredTop sz="94558"/>
  </p:normalViewPr>
  <p:slideViewPr>
    <p:cSldViewPr snapToGrid="0">
      <p:cViewPr varScale="1">
        <p:scale>
          <a:sx n="97" d="100"/>
          <a:sy n="97" d="100"/>
        </p:scale>
        <p:origin x="-114" y="-174"/>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03" d="100"/>
          <a:sy n="103" d="100"/>
        </p:scale>
        <p:origin x="-3568" y="-11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412F76-B312-44AE-84F0-8057986FA89A}" type="datetimeFigureOut">
              <a:rPr lang="en-US" smtClean="0"/>
              <a:t>3/19/2020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E937B-AB7B-481B-A5C4-4F754F77DA4F}" type="slidenum">
              <a:rPr lang="en-US" smtClean="0"/>
              <a:t>‹#›</a:t>
            </a:fld>
            <a:endParaRPr lang="en-US"/>
          </a:p>
        </p:txBody>
      </p:sp>
    </p:spTree>
    <p:extLst>
      <p:ext uri="{BB962C8B-B14F-4D97-AF65-F5344CB8AC3E}">
        <p14:creationId xmlns:p14="http://schemas.microsoft.com/office/powerpoint/2010/main" val="16352734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5E937B-AB7B-481B-A5C4-4F754F77DA4F}" type="slidenum">
              <a:rPr lang="en-US" smtClean="0"/>
              <a:t>1</a:t>
            </a:fld>
            <a:endParaRPr lang="en-US"/>
          </a:p>
        </p:txBody>
      </p:sp>
    </p:spTree>
    <p:extLst>
      <p:ext uri="{BB962C8B-B14F-4D97-AF65-F5344CB8AC3E}">
        <p14:creationId xmlns:p14="http://schemas.microsoft.com/office/powerpoint/2010/main" val="24735763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xmlns="" id="{AA8F30EF-D008-0149-B7C2-6CDF6593264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8" name="Text Box 4">
            <a:extLst>
              <a:ext uri="{FF2B5EF4-FFF2-40B4-BE49-F238E27FC236}">
                <a16:creationId xmlns:a16="http://schemas.microsoft.com/office/drawing/2014/main" xmlns="" id="{05CA8453-68F5-3244-B4AA-D03586A47DD7}"/>
              </a:ext>
            </a:extLst>
          </p:cNvPr>
          <p:cNvSpPr txBox="1">
            <a:spLocks noChangeArrowheads="1"/>
          </p:cNvSpPr>
          <p:nvPr userDrawn="1"/>
        </p:nvSpPr>
        <p:spPr bwMode="auto">
          <a:xfrm>
            <a:off x="6856936" y="6477487"/>
            <a:ext cx="2082074" cy="200055"/>
          </a:xfrm>
          <a:prstGeom prst="rect">
            <a:avLst/>
          </a:prstGeom>
          <a:noFill/>
          <a:ln w="9525">
            <a:noFill/>
            <a:miter lim="800000"/>
            <a:headEnd/>
            <a:tailEnd/>
          </a:ln>
          <a:effectLst/>
        </p:spPr>
        <p:txBody>
          <a:bodyPr wrap="square">
            <a:spAutoFit/>
          </a:bodyPr>
          <a:lstStyle/>
          <a:p>
            <a:pPr algn="r" rtl="0"/>
            <a:r>
              <a:rPr lang="en-US" sz="700" b="0" i="0" u="none" strike="noStrike" kern="1200" baseline="0" dirty="0">
                <a:solidFill>
                  <a:schemeClr val="bg1">
                    <a:lumMod val="50000"/>
                  </a:schemeClr>
                </a:solidFill>
                <a:latin typeface="Calibri" pitchFamily="34" charset="0"/>
                <a:ea typeface="+mn-ea"/>
                <a:cs typeface="Calibri" pitchFamily="34" charset="0"/>
              </a:rPr>
              <a:t>© 2020 Sedgwick - Do not disclose or distribute.</a:t>
            </a:r>
          </a:p>
        </p:txBody>
      </p:sp>
      <p:sp>
        <p:nvSpPr>
          <p:cNvPr id="9" name="Title 1">
            <a:extLst>
              <a:ext uri="{FF2B5EF4-FFF2-40B4-BE49-F238E27FC236}">
                <a16:creationId xmlns:a16="http://schemas.microsoft.com/office/drawing/2014/main" xmlns="" id="{6897A83E-10ED-A34D-BA4C-3F4266CFD985}"/>
              </a:ext>
            </a:extLst>
          </p:cNvPr>
          <p:cNvSpPr>
            <a:spLocks noGrp="1"/>
          </p:cNvSpPr>
          <p:nvPr>
            <p:ph type="title"/>
          </p:nvPr>
        </p:nvSpPr>
        <p:spPr>
          <a:xfrm>
            <a:off x="-2424767" y="5311650"/>
            <a:ext cx="11445240" cy="936172"/>
          </a:xfrm>
          <a:prstGeom prst="rect">
            <a:avLst/>
          </a:prstGeom>
          <a:ln>
            <a:noFill/>
          </a:ln>
        </p:spPr>
        <p:txBody>
          <a:bodyPr bIns="0" anchor="ctr">
            <a:noAutofit/>
          </a:bodyPr>
          <a:lstStyle>
            <a:lvl1pPr algn="r">
              <a:defRPr sz="2400" b="0" i="0">
                <a:solidFill>
                  <a:srgbClr val="009DDC"/>
                </a:solidFill>
                <a:effectLst/>
                <a:latin typeface="Calibri Light" panose="020F0302020204030204" pitchFamily="34" charset="0"/>
                <a:cs typeface="Calibri Light" panose="020F0302020204030204" pitchFamily="34" charset="0"/>
              </a:defRPr>
            </a:lvl1pPr>
          </a:lstStyle>
          <a:p>
            <a:r>
              <a:rPr lang="en-US" dirty="0"/>
              <a:t>Click to edit Master title style</a:t>
            </a:r>
          </a:p>
        </p:txBody>
      </p:sp>
      <p:grpSp>
        <p:nvGrpSpPr>
          <p:cNvPr id="10" name="Group 9">
            <a:extLst>
              <a:ext uri="{FF2B5EF4-FFF2-40B4-BE49-F238E27FC236}">
                <a16:creationId xmlns:a16="http://schemas.microsoft.com/office/drawing/2014/main" xmlns="" id="{5CEB735C-84C2-B34A-92EB-668908979A3B}"/>
              </a:ext>
            </a:extLst>
          </p:cNvPr>
          <p:cNvGrpSpPr/>
          <p:nvPr userDrawn="1"/>
        </p:nvGrpSpPr>
        <p:grpSpPr>
          <a:xfrm>
            <a:off x="5505553" y="1629046"/>
            <a:ext cx="1682116" cy="539120"/>
            <a:chOff x="6187452" y="569753"/>
            <a:chExt cx="1307166" cy="418948"/>
          </a:xfrm>
        </p:grpSpPr>
        <p:pic>
          <p:nvPicPr>
            <p:cNvPr id="11" name="Picture 10">
              <a:extLst>
                <a:ext uri="{FF2B5EF4-FFF2-40B4-BE49-F238E27FC236}">
                  <a16:creationId xmlns:a16="http://schemas.microsoft.com/office/drawing/2014/main" xmlns="" id="{F8905D8C-A5E0-BF4D-A4E8-75775D0A2D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87452" y="659546"/>
              <a:ext cx="1219466" cy="290596"/>
            </a:xfrm>
            <a:prstGeom prst="rect">
              <a:avLst/>
            </a:prstGeom>
          </p:spPr>
        </p:pic>
        <p:cxnSp>
          <p:nvCxnSpPr>
            <p:cNvPr id="12" name="Straight Connector 11">
              <a:extLst>
                <a:ext uri="{FF2B5EF4-FFF2-40B4-BE49-F238E27FC236}">
                  <a16:creationId xmlns:a16="http://schemas.microsoft.com/office/drawing/2014/main" xmlns="" id="{6560C015-7F04-BD44-83B0-755EBABDEA60}"/>
                </a:ext>
              </a:extLst>
            </p:cNvPr>
            <p:cNvCxnSpPr>
              <a:cxnSpLocks/>
            </p:cNvCxnSpPr>
            <p:nvPr/>
          </p:nvCxnSpPr>
          <p:spPr>
            <a:xfrm>
              <a:off x="7494617" y="569753"/>
              <a:ext cx="1" cy="418948"/>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519191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27AD2E4E-14B2-184E-9354-9B1AECA27C5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8" name="Text Box 4">
            <a:extLst>
              <a:ext uri="{FF2B5EF4-FFF2-40B4-BE49-F238E27FC236}">
                <a16:creationId xmlns:a16="http://schemas.microsoft.com/office/drawing/2014/main" xmlns="" id="{05CA8453-68F5-3244-B4AA-D03586A47DD7}"/>
              </a:ext>
            </a:extLst>
          </p:cNvPr>
          <p:cNvSpPr txBox="1">
            <a:spLocks noChangeArrowheads="1"/>
          </p:cNvSpPr>
          <p:nvPr userDrawn="1"/>
        </p:nvSpPr>
        <p:spPr bwMode="auto">
          <a:xfrm>
            <a:off x="6856936" y="6477487"/>
            <a:ext cx="2082074" cy="200055"/>
          </a:xfrm>
          <a:prstGeom prst="rect">
            <a:avLst/>
          </a:prstGeom>
          <a:noFill/>
          <a:ln w="9525">
            <a:noFill/>
            <a:miter lim="800000"/>
            <a:headEnd/>
            <a:tailEnd/>
          </a:ln>
          <a:effectLst/>
        </p:spPr>
        <p:txBody>
          <a:bodyPr wrap="square">
            <a:spAutoFit/>
          </a:bodyPr>
          <a:lstStyle/>
          <a:p>
            <a:pPr algn="r" rtl="0"/>
            <a:r>
              <a:rPr lang="en-US" sz="700" b="0" i="0" u="none" strike="noStrike" kern="1200" baseline="0" dirty="0">
                <a:solidFill>
                  <a:schemeClr val="bg1"/>
                </a:solidFill>
                <a:latin typeface="Calibri" pitchFamily="34" charset="0"/>
                <a:ea typeface="+mn-ea"/>
                <a:cs typeface="Calibri" pitchFamily="34" charset="0"/>
              </a:rPr>
              <a:t>© 2020 Sedgwick - Do not disclose or distribute.</a:t>
            </a:r>
          </a:p>
        </p:txBody>
      </p:sp>
      <p:sp>
        <p:nvSpPr>
          <p:cNvPr id="9" name="Title 1">
            <a:extLst>
              <a:ext uri="{FF2B5EF4-FFF2-40B4-BE49-F238E27FC236}">
                <a16:creationId xmlns:a16="http://schemas.microsoft.com/office/drawing/2014/main" xmlns="" id="{6897A83E-10ED-A34D-BA4C-3F4266CFD985}"/>
              </a:ext>
            </a:extLst>
          </p:cNvPr>
          <p:cNvSpPr>
            <a:spLocks noGrp="1"/>
          </p:cNvSpPr>
          <p:nvPr>
            <p:ph type="title"/>
          </p:nvPr>
        </p:nvSpPr>
        <p:spPr>
          <a:xfrm>
            <a:off x="-2424767" y="5311650"/>
            <a:ext cx="11445240" cy="936172"/>
          </a:xfrm>
          <a:prstGeom prst="rect">
            <a:avLst/>
          </a:prstGeom>
          <a:ln>
            <a:noFill/>
          </a:ln>
        </p:spPr>
        <p:txBody>
          <a:bodyPr bIns="0" anchor="ctr">
            <a:noAutofit/>
          </a:bodyPr>
          <a:lstStyle>
            <a:lvl1pPr algn="r">
              <a:defRPr sz="2400" b="0" i="0">
                <a:solidFill>
                  <a:srgbClr val="009DDC"/>
                </a:solidFill>
                <a:effectLst/>
                <a:latin typeface="Calibri Light" panose="020F0302020204030204" pitchFamily="34" charset="0"/>
                <a:cs typeface="Calibri Light" panose="020F0302020204030204" pitchFamily="34" charset="0"/>
              </a:defRPr>
            </a:lvl1pPr>
          </a:lstStyle>
          <a:p>
            <a:r>
              <a:rPr lang="en-US" dirty="0"/>
              <a:t>Click to edit Master title style</a:t>
            </a:r>
          </a:p>
        </p:txBody>
      </p:sp>
      <p:cxnSp>
        <p:nvCxnSpPr>
          <p:cNvPr id="12" name="Straight Connector 11">
            <a:extLst>
              <a:ext uri="{FF2B5EF4-FFF2-40B4-BE49-F238E27FC236}">
                <a16:creationId xmlns:a16="http://schemas.microsoft.com/office/drawing/2014/main" xmlns="" id="{6560C015-7F04-BD44-83B0-755EBABDEA60}"/>
              </a:ext>
            </a:extLst>
          </p:cNvPr>
          <p:cNvCxnSpPr>
            <a:cxnSpLocks/>
          </p:cNvCxnSpPr>
          <p:nvPr/>
        </p:nvCxnSpPr>
        <p:spPr>
          <a:xfrm>
            <a:off x="7187669" y="1629046"/>
            <a:ext cx="1" cy="53912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a16="http://schemas.microsoft.com/office/drawing/2014/main" xmlns="" id="{70AD9C9F-A6D8-3C49-A93C-967F876440E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505396" y="1738630"/>
            <a:ext cx="1578030" cy="376041"/>
          </a:xfrm>
          <a:prstGeom prst="rect">
            <a:avLst/>
          </a:prstGeom>
        </p:spPr>
      </p:pic>
    </p:spTree>
    <p:extLst>
      <p:ext uri="{BB962C8B-B14F-4D97-AF65-F5344CB8AC3E}">
        <p14:creationId xmlns:p14="http://schemas.microsoft.com/office/powerpoint/2010/main" val="1236952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C351545-BF0A-2C40-AB70-30A2DCADCEC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1" name="Text Placeholder 10"/>
          <p:cNvSpPr>
            <a:spLocks noGrp="1"/>
          </p:cNvSpPr>
          <p:nvPr>
            <p:ph type="body" sz="quarter" idx="10"/>
          </p:nvPr>
        </p:nvSpPr>
        <p:spPr>
          <a:xfrm>
            <a:off x="492461" y="1175040"/>
            <a:ext cx="8199037" cy="4829760"/>
          </a:xfrm>
          <a:prstGeom prst="rect">
            <a:avLst/>
          </a:prstGeom>
        </p:spPr>
        <p:txBody>
          <a:bodyPr/>
          <a:lstStyle>
            <a:lvl1pPr>
              <a:buClr>
                <a:srgbClr val="118ACA"/>
              </a:buClr>
              <a:defRPr sz="2000" b="0">
                <a:solidFill>
                  <a:schemeClr val="tx1">
                    <a:lumMod val="85000"/>
                    <a:lumOff val="15000"/>
                  </a:schemeClr>
                </a:solidFill>
                <a:effectLst/>
                <a:latin typeface="+mn-lt"/>
                <a:cs typeface="Tahoma" pitchFamily="34" charset="0"/>
              </a:defRPr>
            </a:lvl1pPr>
            <a:lvl2pPr>
              <a:buClr>
                <a:srgbClr val="118ACA"/>
              </a:buClr>
              <a:defRPr sz="2000">
                <a:solidFill>
                  <a:schemeClr val="tx1">
                    <a:lumMod val="75000"/>
                    <a:lumOff val="25000"/>
                  </a:schemeClr>
                </a:solidFill>
                <a:latin typeface="+mn-lt"/>
                <a:cs typeface="Tahoma" pitchFamily="34" charset="0"/>
              </a:defRPr>
            </a:lvl2pPr>
            <a:lvl3pPr marL="1143000" indent="-228600">
              <a:buClr>
                <a:srgbClr val="118ACA"/>
              </a:buClr>
              <a:buFont typeface="Arial"/>
              <a:buChar char="•"/>
              <a:defRPr sz="1800">
                <a:solidFill>
                  <a:schemeClr val="tx1">
                    <a:lumMod val="75000"/>
                    <a:lumOff val="25000"/>
                  </a:schemeClr>
                </a:solidFill>
                <a:latin typeface="+mn-lt"/>
                <a:cs typeface="Tahoma" pitchFamily="34" charset="0"/>
              </a:defRPr>
            </a:lvl3pPr>
            <a:lvl4pPr marL="1600200" indent="-228600">
              <a:buClr>
                <a:srgbClr val="118ACA"/>
              </a:buClr>
              <a:buFont typeface="Arial"/>
              <a:buChar char="•"/>
              <a:defRPr sz="1800">
                <a:solidFill>
                  <a:schemeClr val="tx1">
                    <a:lumMod val="75000"/>
                    <a:lumOff val="25000"/>
                  </a:schemeClr>
                </a:solidFill>
                <a:latin typeface="+mn-lt"/>
                <a:cs typeface="Tahoma" pitchFamily="34" charset="0"/>
              </a:defRPr>
            </a:lvl4pPr>
            <a:lvl5pPr marL="2057400" indent="-228600">
              <a:buClr>
                <a:srgbClr val="118ACA"/>
              </a:buClr>
              <a:buFont typeface="Arial"/>
              <a:buChar char="•"/>
              <a:defRPr sz="1800">
                <a:solidFill>
                  <a:schemeClr val="tx1">
                    <a:lumMod val="75000"/>
                    <a:lumOff val="25000"/>
                  </a:schemeClr>
                </a:solidFill>
                <a:latin typeface="+mn-lt"/>
                <a:cs typeface="Tahoma"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Box 4"/>
          <p:cNvSpPr txBox="1">
            <a:spLocks noChangeArrowheads="1"/>
          </p:cNvSpPr>
          <p:nvPr userDrawn="1"/>
        </p:nvSpPr>
        <p:spPr bwMode="auto">
          <a:xfrm>
            <a:off x="6193178" y="6683593"/>
            <a:ext cx="3142657" cy="174407"/>
          </a:xfrm>
          <a:prstGeom prst="rect">
            <a:avLst/>
          </a:prstGeom>
          <a:noFill/>
          <a:ln w="9525">
            <a:noFill/>
            <a:miter lim="800000"/>
            <a:headEnd/>
            <a:tailEnd/>
          </a:ln>
          <a:effectLst/>
        </p:spPr>
        <p:txBody>
          <a:bodyPr wrap="square">
            <a:spAutoFit/>
          </a:bodyPr>
          <a:lstStyle/>
          <a:p>
            <a:pPr algn="ctr" rtl="0"/>
            <a:r>
              <a:rPr lang="en-US" sz="800" b="0" i="0" u="none" strike="noStrike" kern="1200" baseline="30000" dirty="0">
                <a:solidFill>
                  <a:schemeClr val="bg1"/>
                </a:solidFill>
                <a:latin typeface="Calibri" pitchFamily="34" charset="0"/>
                <a:ea typeface="+mn-ea"/>
                <a:cs typeface="Calibri" pitchFamily="34" charset="0"/>
              </a:rPr>
              <a:t>© 2019 Sedgwick Claims Management Services, Inc. - Do not disclose or distribute.</a:t>
            </a:r>
          </a:p>
        </p:txBody>
      </p:sp>
      <p:sp>
        <p:nvSpPr>
          <p:cNvPr id="2" name="Title 1"/>
          <p:cNvSpPr>
            <a:spLocks noGrp="1"/>
          </p:cNvSpPr>
          <p:nvPr>
            <p:ph type="title" hasCustomPrompt="1"/>
          </p:nvPr>
        </p:nvSpPr>
        <p:spPr>
          <a:xfrm>
            <a:off x="1726456" y="213360"/>
            <a:ext cx="8149586" cy="400440"/>
          </a:xfrm>
          <a:prstGeom prst="rect">
            <a:avLst/>
          </a:prstGeom>
        </p:spPr>
        <p:txBody>
          <a:bodyPr anchor="ctr">
            <a:noAutofit/>
          </a:bodyPr>
          <a:lstStyle>
            <a:lvl1pPr algn="l">
              <a:buFont typeface="Arial" pitchFamily="34" charset="0"/>
              <a:buNone/>
              <a:defRPr sz="2000" b="0" i="0" spc="0">
                <a:solidFill>
                  <a:schemeClr val="bg1"/>
                </a:solidFill>
                <a:effectLst>
                  <a:outerShdw blurRad="50800" dist="38100" dir="2700000" algn="tl" rotWithShape="0">
                    <a:prstClr val="black">
                      <a:alpha val="40000"/>
                    </a:prstClr>
                  </a:outerShdw>
                </a:effectLst>
                <a:latin typeface="Calibri Light"/>
                <a:cs typeface="Calibri Light"/>
              </a:defRPr>
            </a:lvl1pPr>
          </a:lstStyle>
          <a:p>
            <a:r>
              <a:rPr lang="en-US" dirty="0"/>
              <a:t>Click to edit master title style</a:t>
            </a:r>
          </a:p>
        </p:txBody>
      </p:sp>
      <p:sp>
        <p:nvSpPr>
          <p:cNvPr id="13" name="TextBox 12">
            <a:extLst>
              <a:ext uri="{FF2B5EF4-FFF2-40B4-BE49-F238E27FC236}">
                <a16:creationId xmlns:a16="http://schemas.microsoft.com/office/drawing/2014/main" xmlns="" id="{43028A58-30A7-654C-BB50-9C08EEB4FFF9}"/>
              </a:ext>
            </a:extLst>
          </p:cNvPr>
          <p:cNvSpPr txBox="1">
            <a:spLocks noChangeArrowheads="1"/>
          </p:cNvSpPr>
          <p:nvPr userDrawn="1"/>
        </p:nvSpPr>
        <p:spPr bwMode="auto">
          <a:xfrm>
            <a:off x="177415" y="6543743"/>
            <a:ext cx="643467" cy="261610"/>
          </a:xfrm>
          <a:prstGeom prst="rect">
            <a:avLst/>
          </a:prstGeom>
          <a:noFill/>
          <a:ln>
            <a:noFill/>
          </a:ln>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fld id="{1A0A4BEF-8C68-4C7E-BC4F-FFEC64399D31}" type="slidenum">
              <a:rPr lang="en-US" sz="1100" b="1" smtClean="0">
                <a:solidFill>
                  <a:schemeClr val="bg1"/>
                </a:solidFill>
                <a:effectLst/>
                <a:latin typeface="Calibri" panose="020F0502020204030204" pitchFamily="34" charset="0"/>
                <a:cs typeface="Calibri" panose="020F0502020204030204" pitchFamily="34" charset="0"/>
              </a:rPr>
              <a:pPr algn="ctr" eaLnBrk="1" hangingPunct="1">
                <a:defRPr/>
              </a:pPr>
              <a:t>‹#›</a:t>
            </a:fld>
            <a:endParaRPr lang="en-US" sz="1400" b="1" dirty="0">
              <a:solidFill>
                <a:schemeClr val="bg1"/>
              </a:solidFill>
              <a:effectLst/>
              <a:latin typeface="Calibri" panose="020F0502020204030204" pitchFamily="34" charset="0"/>
              <a:cs typeface="Calibri" panose="020F0502020204030204" pitchFamily="34" charset="0"/>
            </a:endParaRPr>
          </a:p>
        </p:txBody>
      </p:sp>
      <p:sp>
        <p:nvSpPr>
          <p:cNvPr id="14" name="Text Box 4">
            <a:extLst>
              <a:ext uri="{FF2B5EF4-FFF2-40B4-BE49-F238E27FC236}">
                <a16:creationId xmlns:a16="http://schemas.microsoft.com/office/drawing/2014/main" xmlns="" id="{473B998B-7557-0E44-8993-636FC3799ECB}"/>
              </a:ext>
            </a:extLst>
          </p:cNvPr>
          <p:cNvSpPr txBox="1">
            <a:spLocks noChangeArrowheads="1"/>
          </p:cNvSpPr>
          <p:nvPr userDrawn="1"/>
        </p:nvSpPr>
        <p:spPr bwMode="auto">
          <a:xfrm>
            <a:off x="679462" y="6594754"/>
            <a:ext cx="3667956" cy="200055"/>
          </a:xfrm>
          <a:prstGeom prst="rect">
            <a:avLst/>
          </a:prstGeom>
          <a:noFill/>
          <a:ln w="9525">
            <a:noFill/>
            <a:miter lim="800000"/>
            <a:headEnd/>
            <a:tailEnd/>
          </a:ln>
          <a:effectLst/>
        </p:spPr>
        <p:txBody>
          <a:bodyPr wrap="square">
            <a:spAutoFit/>
          </a:bodyPr>
          <a:lstStyle/>
          <a:p>
            <a:pPr algn="l" rtl="0"/>
            <a:r>
              <a:rPr lang="en-US" sz="700" b="0" i="0" u="none" strike="noStrike" kern="1200" baseline="0" dirty="0">
                <a:solidFill>
                  <a:schemeClr val="bg1"/>
                </a:solidFill>
                <a:latin typeface="Calibri" pitchFamily="34" charset="0"/>
                <a:ea typeface="+mn-ea"/>
                <a:cs typeface="Calibri" pitchFamily="34" charset="0"/>
              </a:rPr>
              <a:t>© 2020 Sedgwick - Do not disclose or distribute.</a:t>
            </a:r>
          </a:p>
        </p:txBody>
      </p:sp>
    </p:spTree>
    <p:extLst>
      <p:ext uri="{BB962C8B-B14F-4D97-AF65-F5344CB8AC3E}">
        <p14:creationId xmlns:p14="http://schemas.microsoft.com/office/powerpoint/2010/main" val="9609358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Box 4"/>
          <p:cNvSpPr txBox="1">
            <a:spLocks noChangeArrowheads="1"/>
          </p:cNvSpPr>
          <p:nvPr userDrawn="1"/>
        </p:nvSpPr>
        <p:spPr bwMode="auto">
          <a:xfrm>
            <a:off x="351475" y="6606279"/>
            <a:ext cx="2652931" cy="174407"/>
          </a:xfrm>
          <a:prstGeom prst="rect">
            <a:avLst/>
          </a:prstGeom>
          <a:noFill/>
          <a:ln w="9525">
            <a:noFill/>
            <a:miter lim="800000"/>
            <a:headEnd/>
            <a:tailEnd/>
          </a:ln>
          <a:effectLst/>
        </p:spPr>
        <p:txBody>
          <a:bodyPr wrap="square">
            <a:spAutoFit/>
          </a:bodyPr>
          <a:lstStyle/>
          <a:p>
            <a:pPr algn="ctr" rtl="0"/>
            <a:r>
              <a:rPr lang="en-US" sz="800" b="0" i="0" u="none" strike="noStrike" kern="1200" baseline="30000" dirty="0">
                <a:solidFill>
                  <a:schemeClr val="bg1"/>
                </a:solidFill>
                <a:latin typeface="Calibri" pitchFamily="34" charset="0"/>
                <a:ea typeface="+mn-ea"/>
                <a:cs typeface="Calibri" pitchFamily="34" charset="0"/>
              </a:rPr>
              <a:t>© 2019 Sedgwick Claims Management Services, Inc. - Do not disclose or distribute.</a:t>
            </a:r>
          </a:p>
        </p:txBody>
      </p:sp>
    </p:spTree>
    <p:extLst>
      <p:ext uri="{BB962C8B-B14F-4D97-AF65-F5344CB8AC3E}">
        <p14:creationId xmlns:p14="http://schemas.microsoft.com/office/powerpoint/2010/main" val="4004926763"/>
      </p:ext>
    </p:extLst>
  </p:cSld>
  <p:clrMap bg1="lt1" tx1="dk1" bg2="lt2" tx2="dk2" accent1="accent1" accent2="accent2" accent3="accent3" accent4="accent4" accent5="accent5" accent6="accent6" hlink="hlink" folHlink="folHlink"/>
  <p:sldLayoutIdLst>
    <p:sldLayoutId id="2147483650" r:id="rId1"/>
    <p:sldLayoutId id="2147483652" r:id="rId2"/>
    <p:sldLayoutId id="2147483651" r:id="rId3"/>
  </p:sldLayoutIdLst>
  <p:hf hdr="0" ftr="0" dt="0"/>
  <p:txStyles>
    <p:titleStyle>
      <a:lvl1pPr algn="ctr" defTabSz="914400" rtl="0" eaLnBrk="1" latinLnBrk="0" hangingPunct="1">
        <a:spcBef>
          <a:spcPct val="0"/>
        </a:spcBef>
        <a:buNone/>
        <a:defRPr lang="en-US" sz="4400" kern="1200" smtClean="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3.xml"/><Relationship Id="rId1" Type="http://schemas.openxmlformats.org/officeDocument/2006/relationships/vmlDrawing" Target="../drawings/vmlDrawing1.vml"/><Relationship Id="rId4" Type="http://schemas.openxmlformats.org/officeDocument/2006/relationships/image" Target="../media/image6.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xmlns="" id="{FFCECDE1-8527-6C43-ADCC-CCCC7BF92AFA}"/>
              </a:ext>
            </a:extLst>
          </p:cNvPr>
          <p:cNvSpPr>
            <a:spLocks noGrp="1"/>
          </p:cNvSpPr>
          <p:nvPr>
            <p:ph type="title"/>
          </p:nvPr>
        </p:nvSpPr>
        <p:spPr>
          <a:xfrm>
            <a:off x="-2516189" y="3994030"/>
            <a:ext cx="11445240" cy="2321101"/>
          </a:xfrm>
        </p:spPr>
        <p:txBody>
          <a:bodyPr/>
          <a:lstStyle/>
          <a:p>
            <a:r>
              <a:rPr lang="en-US" altLang="en-US" b="1" dirty="0">
                <a:solidFill>
                  <a:schemeClr val="tx1"/>
                </a:solidFill>
              </a:rPr>
              <a:t>Safe Lifting – Back Injury Prevention Sedgwick Risk </a:t>
            </a:r>
            <a:r>
              <a:rPr lang="en-US" altLang="en-US" b="1" dirty="0" smtClean="0">
                <a:solidFill>
                  <a:schemeClr val="tx1"/>
                </a:solidFill>
              </a:rPr>
              <a:t>Services</a:t>
            </a:r>
            <a:br>
              <a:rPr lang="en-US" altLang="en-US" b="1" dirty="0" smtClean="0">
                <a:solidFill>
                  <a:schemeClr val="tx1"/>
                </a:solidFill>
              </a:rPr>
            </a:br>
            <a:r>
              <a:rPr lang="en-US" altLang="en-US" sz="1800" dirty="0" smtClean="0">
                <a:solidFill>
                  <a:schemeClr val="tx2"/>
                </a:solidFill>
              </a:rPr>
              <a:t>Presented </a:t>
            </a:r>
            <a:r>
              <a:rPr lang="en-US" altLang="en-US" sz="1800" dirty="0">
                <a:solidFill>
                  <a:schemeClr val="tx2"/>
                </a:solidFill>
              </a:rPr>
              <a:t>by </a:t>
            </a:r>
            <a:br>
              <a:rPr lang="en-US" altLang="en-US" sz="1800" dirty="0">
                <a:solidFill>
                  <a:schemeClr val="tx2"/>
                </a:solidFill>
              </a:rPr>
            </a:br>
            <a:r>
              <a:rPr lang="en-US" altLang="en-US" b="1" dirty="0">
                <a:solidFill>
                  <a:schemeClr val="tx2"/>
                </a:solidFill>
              </a:rPr>
              <a:t>Sedgwick on behalf of ORM</a:t>
            </a:r>
            <a:r>
              <a:rPr lang="en-US" altLang="en-US" b="1" dirty="0"/>
              <a:t/>
            </a:r>
            <a:br>
              <a:rPr lang="en-US" altLang="en-US" b="1" dirty="0"/>
            </a:br>
            <a:r>
              <a:rPr lang="en-US" dirty="0">
                <a:solidFill>
                  <a:schemeClr val="tx1">
                    <a:lumMod val="50000"/>
                    <a:lumOff val="50000"/>
                  </a:schemeClr>
                </a:solidFill>
              </a:rPr>
              <a:t/>
            </a:r>
            <a:br>
              <a:rPr lang="en-US" dirty="0">
                <a:solidFill>
                  <a:schemeClr val="tx1">
                    <a:lumMod val="50000"/>
                    <a:lumOff val="50000"/>
                  </a:schemeClr>
                </a:solidFill>
              </a:rPr>
            </a:br>
            <a:r>
              <a:rPr lang="en-US" sz="2000" dirty="0" smtClean="0">
                <a:solidFill>
                  <a:schemeClr val="tx1">
                    <a:lumMod val="50000"/>
                    <a:lumOff val="50000"/>
                  </a:schemeClr>
                </a:solidFill>
              </a:rPr>
              <a:t>March 2020</a:t>
            </a:r>
            <a:endParaRPr lang="en-US" sz="2000" dirty="0">
              <a:solidFill>
                <a:schemeClr val="tx1">
                  <a:lumMod val="50000"/>
                  <a:lumOff val="50000"/>
                </a:schemeClr>
              </a:solidFill>
            </a:endParaRPr>
          </a:p>
        </p:txBody>
      </p:sp>
    </p:spTree>
    <p:extLst>
      <p:ext uri="{BB962C8B-B14F-4D97-AF65-F5344CB8AC3E}">
        <p14:creationId xmlns:p14="http://schemas.microsoft.com/office/powerpoint/2010/main" val="28441856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a:xfrm>
            <a:off x="1160206" y="1175040"/>
            <a:ext cx="7531292" cy="4829760"/>
          </a:xfrm>
        </p:spPr>
        <p:txBody>
          <a:bodyPr/>
          <a:lstStyle/>
          <a:p>
            <a:pPr marL="0" indent="0">
              <a:lnSpc>
                <a:spcPct val="90000"/>
              </a:lnSpc>
              <a:spcBef>
                <a:spcPct val="0"/>
              </a:spcBef>
              <a:buClr>
                <a:schemeClr val="tx1"/>
              </a:buClr>
              <a:buNone/>
              <a:defRPr/>
            </a:pPr>
            <a:r>
              <a:rPr lang="en-US" sz="3600" b="1" dirty="0"/>
              <a:t>Contributing factors (continued):</a:t>
            </a:r>
          </a:p>
          <a:p>
            <a:pPr marL="0" indent="0">
              <a:buNone/>
              <a:defRPr/>
            </a:pPr>
            <a:endParaRPr lang="en-US" sz="1100" dirty="0"/>
          </a:p>
          <a:p>
            <a:pPr>
              <a:lnSpc>
                <a:spcPct val="90000"/>
              </a:lnSpc>
              <a:buClrTx/>
              <a:buSzPct val="100000"/>
              <a:buFont typeface="Wingdings" pitchFamily="2" charset="2"/>
              <a:buChar char="§"/>
              <a:defRPr/>
            </a:pPr>
            <a:r>
              <a:rPr lang="en-US" sz="3600" b="1" dirty="0"/>
              <a:t>Poor physical condition.</a:t>
            </a:r>
          </a:p>
          <a:p>
            <a:pPr>
              <a:lnSpc>
                <a:spcPct val="90000"/>
              </a:lnSpc>
              <a:buClrTx/>
              <a:buSzPct val="100000"/>
              <a:buFont typeface="Wingdings" pitchFamily="2" charset="2"/>
              <a:buChar char="§"/>
              <a:defRPr/>
            </a:pPr>
            <a:r>
              <a:rPr lang="en-US" sz="3600" b="1" dirty="0"/>
              <a:t>Being overweight.</a:t>
            </a:r>
          </a:p>
          <a:p>
            <a:pPr>
              <a:lnSpc>
                <a:spcPct val="90000"/>
              </a:lnSpc>
              <a:buClrTx/>
              <a:buSzPct val="100000"/>
              <a:buFont typeface="Wingdings" pitchFamily="2" charset="2"/>
              <a:buChar char="§"/>
              <a:defRPr/>
            </a:pPr>
            <a:r>
              <a:rPr lang="en-US" sz="3600" b="1" dirty="0"/>
              <a:t>Loss of flexibility.</a:t>
            </a:r>
          </a:p>
          <a:p>
            <a:pPr>
              <a:lnSpc>
                <a:spcPct val="90000"/>
              </a:lnSpc>
              <a:buClrTx/>
              <a:buSzPct val="100000"/>
              <a:buFont typeface="Wingdings" pitchFamily="2" charset="2"/>
              <a:buChar char="§"/>
              <a:defRPr/>
            </a:pPr>
            <a:r>
              <a:rPr lang="en-US" sz="3600" b="1" dirty="0"/>
              <a:t>Body mechanics and work habits.</a:t>
            </a:r>
          </a:p>
          <a:p>
            <a:pPr>
              <a:lnSpc>
                <a:spcPct val="90000"/>
              </a:lnSpc>
              <a:buClrTx/>
              <a:buSzPct val="100000"/>
              <a:buFont typeface="Wingdings" pitchFamily="2" charset="2"/>
              <a:buChar char="§"/>
              <a:defRPr/>
            </a:pPr>
            <a:r>
              <a:rPr lang="en-US" sz="3600" b="1" dirty="0"/>
              <a:t>Stressful living.</a:t>
            </a:r>
            <a:endParaRPr lang="en-US" sz="36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Causes of Injury and Discomfort</a:t>
            </a:r>
            <a:endParaRPr lang="en-US" sz="2000" dirty="0">
              <a:effectLst/>
            </a:endParaRPr>
          </a:p>
        </p:txBody>
      </p:sp>
    </p:spTree>
    <p:extLst>
      <p:ext uri="{BB962C8B-B14F-4D97-AF65-F5344CB8AC3E}">
        <p14:creationId xmlns:p14="http://schemas.microsoft.com/office/powerpoint/2010/main" val="3815188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a:xfrm>
            <a:off x="1160206" y="1175040"/>
            <a:ext cx="7531292" cy="4829760"/>
          </a:xfrm>
        </p:spPr>
        <p:txBody>
          <a:bodyPr/>
          <a:lstStyle/>
          <a:p>
            <a:pPr marL="0" indent="0">
              <a:lnSpc>
                <a:spcPct val="90000"/>
              </a:lnSpc>
              <a:spcBef>
                <a:spcPct val="0"/>
              </a:spcBef>
              <a:buClr>
                <a:schemeClr val="tx1"/>
              </a:buClr>
              <a:buNone/>
              <a:defRPr/>
            </a:pPr>
            <a:r>
              <a:rPr lang="en-US" sz="4000" b="1" dirty="0"/>
              <a:t>Your health:</a:t>
            </a:r>
          </a:p>
          <a:p>
            <a:pPr marL="0" indent="0">
              <a:lnSpc>
                <a:spcPct val="105000"/>
              </a:lnSpc>
              <a:buNone/>
              <a:defRPr/>
            </a:pPr>
            <a:endParaRPr lang="en-US" sz="1100" dirty="0"/>
          </a:p>
          <a:p>
            <a:pPr>
              <a:lnSpc>
                <a:spcPct val="90000"/>
              </a:lnSpc>
              <a:buClrTx/>
              <a:buSzPct val="100000"/>
              <a:buFont typeface="Wingdings" pitchFamily="2" charset="2"/>
              <a:buChar char="§"/>
              <a:defRPr/>
            </a:pPr>
            <a:r>
              <a:rPr lang="en-US" sz="4000" b="1" dirty="0"/>
              <a:t>Maintain good physical health.</a:t>
            </a:r>
          </a:p>
          <a:p>
            <a:pPr>
              <a:lnSpc>
                <a:spcPct val="90000"/>
              </a:lnSpc>
              <a:buClrTx/>
              <a:buSzPct val="100000"/>
              <a:buFont typeface="Wingdings" pitchFamily="2" charset="2"/>
              <a:buChar char="§"/>
              <a:defRPr/>
            </a:pPr>
            <a:r>
              <a:rPr lang="en-US" sz="4000" b="1" dirty="0"/>
              <a:t>Be properly rested.</a:t>
            </a:r>
          </a:p>
          <a:p>
            <a:pPr>
              <a:lnSpc>
                <a:spcPct val="90000"/>
              </a:lnSpc>
              <a:buClrTx/>
              <a:buSzPct val="100000"/>
              <a:buFont typeface="Wingdings" pitchFamily="2" charset="2"/>
              <a:buChar char="§"/>
              <a:defRPr/>
            </a:pPr>
            <a:r>
              <a:rPr lang="en-US" sz="4000" b="1" dirty="0"/>
              <a:t>Eat right.</a:t>
            </a:r>
          </a:p>
          <a:p>
            <a:pPr>
              <a:lnSpc>
                <a:spcPct val="90000"/>
              </a:lnSpc>
              <a:buClrTx/>
              <a:buSzPct val="100000"/>
              <a:buFont typeface="Wingdings" pitchFamily="2" charset="2"/>
              <a:buChar char="§"/>
              <a:defRPr/>
            </a:pPr>
            <a:r>
              <a:rPr lang="en-US" sz="4000" b="1" dirty="0"/>
              <a:t>Reduce stress in your life.</a:t>
            </a:r>
            <a:endParaRPr lang="en-US" sz="40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Your Personal Preparation</a:t>
            </a:r>
            <a:endParaRPr lang="en-US" sz="2000" dirty="0">
              <a:effectLst/>
            </a:endParaRPr>
          </a:p>
        </p:txBody>
      </p:sp>
    </p:spTree>
    <p:extLst>
      <p:ext uri="{BB962C8B-B14F-4D97-AF65-F5344CB8AC3E}">
        <p14:creationId xmlns:p14="http://schemas.microsoft.com/office/powerpoint/2010/main" val="36392189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a:xfrm>
            <a:off x="1160206" y="1175040"/>
            <a:ext cx="7531292" cy="4829760"/>
          </a:xfrm>
        </p:spPr>
        <p:txBody>
          <a:bodyPr/>
          <a:lstStyle/>
          <a:p>
            <a:pPr marL="0" indent="0">
              <a:lnSpc>
                <a:spcPct val="90000"/>
              </a:lnSpc>
              <a:spcBef>
                <a:spcPct val="0"/>
              </a:spcBef>
              <a:buClr>
                <a:schemeClr val="tx1"/>
              </a:buClr>
              <a:buNone/>
              <a:defRPr/>
            </a:pPr>
            <a:r>
              <a:rPr lang="en-US" sz="3600" b="1" dirty="0"/>
              <a:t>Stretching and strengthening:</a:t>
            </a:r>
          </a:p>
          <a:p>
            <a:pPr marL="0" indent="0">
              <a:buNone/>
              <a:defRPr/>
            </a:pPr>
            <a:endParaRPr lang="en-US" sz="1100" b="1" dirty="0"/>
          </a:p>
          <a:p>
            <a:pPr>
              <a:lnSpc>
                <a:spcPct val="90000"/>
              </a:lnSpc>
              <a:buClrTx/>
              <a:buSzPct val="100000"/>
              <a:buFont typeface="Wingdings" pitchFamily="2" charset="2"/>
              <a:buChar char="§"/>
              <a:defRPr/>
            </a:pPr>
            <a:r>
              <a:rPr lang="en-US" sz="3600" b="1" dirty="0"/>
              <a:t>Stretching before exposure, both pre-shift and pre-task, will reduce the likelihood of an injury.</a:t>
            </a:r>
          </a:p>
          <a:p>
            <a:pPr>
              <a:lnSpc>
                <a:spcPct val="90000"/>
              </a:lnSpc>
              <a:buClrTx/>
              <a:buSzPct val="100000"/>
              <a:buFont typeface="Wingdings" pitchFamily="2" charset="2"/>
              <a:buChar char="§"/>
              <a:defRPr/>
            </a:pPr>
            <a:r>
              <a:rPr lang="en-US" sz="3600" b="1" dirty="0"/>
              <a:t>Routine strengthening exercises and a physical fitness routine will also reduce the likelihood of an injury.</a:t>
            </a:r>
            <a:endParaRPr lang="en-US" sz="36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Your Personal Preparation</a:t>
            </a:r>
            <a:endParaRPr lang="en-US" sz="2000" dirty="0">
              <a:effectLst/>
            </a:endParaRPr>
          </a:p>
        </p:txBody>
      </p:sp>
    </p:spTree>
    <p:extLst>
      <p:ext uri="{BB962C8B-B14F-4D97-AF65-F5344CB8AC3E}">
        <p14:creationId xmlns:p14="http://schemas.microsoft.com/office/powerpoint/2010/main" val="19403422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a:xfrm>
            <a:off x="1160206" y="1175040"/>
            <a:ext cx="7531292" cy="4829760"/>
          </a:xfrm>
        </p:spPr>
        <p:txBody>
          <a:bodyPr/>
          <a:lstStyle/>
          <a:p>
            <a:pPr marL="0" indent="0">
              <a:lnSpc>
                <a:spcPct val="90000"/>
              </a:lnSpc>
              <a:spcBef>
                <a:spcPct val="0"/>
              </a:spcBef>
              <a:buClr>
                <a:schemeClr val="tx1"/>
              </a:buClr>
              <a:buNone/>
              <a:defRPr/>
            </a:pPr>
            <a:r>
              <a:rPr lang="en-US" sz="2400" b="1" dirty="0"/>
              <a:t>Shoes and back support:</a:t>
            </a:r>
          </a:p>
          <a:p>
            <a:pPr marL="0" indent="0">
              <a:lnSpc>
                <a:spcPct val="90000"/>
              </a:lnSpc>
              <a:spcBef>
                <a:spcPct val="0"/>
              </a:spcBef>
              <a:buClr>
                <a:schemeClr val="tx1"/>
              </a:buClr>
              <a:buNone/>
              <a:defRPr/>
            </a:pPr>
            <a:r>
              <a:rPr lang="en-US" sz="2400" b="1" dirty="0"/>
              <a:t> Shoes:</a:t>
            </a:r>
          </a:p>
          <a:p>
            <a:pPr>
              <a:lnSpc>
                <a:spcPct val="90000"/>
              </a:lnSpc>
              <a:buClrTx/>
              <a:buSzPct val="100000"/>
              <a:buFont typeface="Wingdings" pitchFamily="2" charset="2"/>
              <a:buChar char="§"/>
              <a:defRPr/>
            </a:pPr>
            <a:r>
              <a:rPr lang="en-US" sz="2400" b="1" dirty="0"/>
              <a:t>Wear proper shoes for the job.  They must include non-slip soles.</a:t>
            </a:r>
          </a:p>
          <a:p>
            <a:pPr marL="0" indent="0">
              <a:lnSpc>
                <a:spcPct val="90000"/>
              </a:lnSpc>
              <a:spcBef>
                <a:spcPct val="0"/>
              </a:spcBef>
              <a:buClr>
                <a:schemeClr val="tx1"/>
              </a:buClr>
              <a:buNone/>
              <a:defRPr/>
            </a:pPr>
            <a:r>
              <a:rPr lang="en-US" sz="2400" b="1" dirty="0"/>
              <a:t>Back support recommendations:</a:t>
            </a:r>
          </a:p>
          <a:p>
            <a:pPr>
              <a:lnSpc>
                <a:spcPct val="90000"/>
              </a:lnSpc>
              <a:buClrTx/>
              <a:buSzPct val="100000"/>
              <a:buFont typeface="Wingdings" pitchFamily="2" charset="2"/>
              <a:buChar char="§"/>
              <a:defRPr/>
            </a:pPr>
            <a:r>
              <a:rPr lang="en-US" sz="2400" b="1" dirty="0"/>
              <a:t>Optional use of a lifting belt for additional back support may help if you are experiencing any back issues. </a:t>
            </a:r>
          </a:p>
          <a:p>
            <a:pPr>
              <a:lnSpc>
                <a:spcPct val="90000"/>
              </a:lnSpc>
              <a:buClrTx/>
              <a:buSzPct val="100000"/>
              <a:buFont typeface="Wingdings" pitchFamily="2" charset="2"/>
              <a:buChar char="§"/>
              <a:defRPr/>
            </a:pPr>
            <a:r>
              <a:rPr lang="en-US" sz="2400" b="1" dirty="0"/>
              <a:t>The lifting belt helps by reminding you to use proper body positioning and to not lift more weight. </a:t>
            </a:r>
          </a:p>
          <a:p>
            <a:pPr>
              <a:lnSpc>
                <a:spcPct val="90000"/>
              </a:lnSpc>
              <a:buClrTx/>
              <a:buSzPct val="100000"/>
              <a:buFont typeface="Wingdings" pitchFamily="2" charset="2"/>
              <a:buChar char="§"/>
              <a:defRPr/>
            </a:pPr>
            <a:r>
              <a:rPr lang="en-US" sz="2400" b="1" dirty="0"/>
              <a:t>Note:  NIOSH studies indicate that back supports do not statistically reduce risk of injury. </a:t>
            </a:r>
            <a:endParaRPr lang="en-US" sz="24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Your Personal Preparation</a:t>
            </a:r>
            <a:endParaRPr lang="en-US" sz="2000" dirty="0">
              <a:effectLst/>
            </a:endParaRPr>
          </a:p>
        </p:txBody>
      </p:sp>
    </p:spTree>
    <p:extLst>
      <p:ext uri="{BB962C8B-B14F-4D97-AF65-F5344CB8AC3E}">
        <p14:creationId xmlns:p14="http://schemas.microsoft.com/office/powerpoint/2010/main" val="1456316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a:xfrm>
            <a:off x="1160206" y="1175040"/>
            <a:ext cx="3323304" cy="4829760"/>
          </a:xfrm>
        </p:spPr>
        <p:txBody>
          <a:bodyPr/>
          <a:lstStyle/>
          <a:p>
            <a:pPr marL="0" indent="0">
              <a:lnSpc>
                <a:spcPct val="90000"/>
              </a:lnSpc>
              <a:spcBef>
                <a:spcPct val="0"/>
              </a:spcBef>
              <a:buClr>
                <a:schemeClr val="tx1"/>
              </a:buClr>
              <a:buNone/>
              <a:defRPr/>
            </a:pPr>
            <a:r>
              <a:rPr lang="en-US" sz="2800" b="1" dirty="0"/>
              <a:t>Awareness and prevention:</a:t>
            </a:r>
          </a:p>
          <a:p>
            <a:pPr marL="0" indent="0">
              <a:lnSpc>
                <a:spcPct val="90000"/>
              </a:lnSpc>
              <a:buNone/>
              <a:defRPr/>
            </a:pPr>
            <a:endParaRPr lang="en-US" sz="1100" dirty="0"/>
          </a:p>
          <a:p>
            <a:pPr>
              <a:lnSpc>
                <a:spcPct val="90000"/>
              </a:lnSpc>
              <a:buClrTx/>
              <a:buSzPct val="100000"/>
              <a:buFont typeface="Wingdings" pitchFamily="2" charset="2"/>
              <a:buChar char="§"/>
              <a:defRPr/>
            </a:pPr>
            <a:r>
              <a:rPr lang="en-US" sz="2400" b="1" dirty="0"/>
              <a:t>Attack the bottom level of the accident triangle.</a:t>
            </a:r>
          </a:p>
          <a:p>
            <a:pPr>
              <a:lnSpc>
                <a:spcPct val="90000"/>
              </a:lnSpc>
              <a:buClrTx/>
              <a:buSzPct val="100000"/>
              <a:buFont typeface="Wingdings" pitchFamily="2" charset="2"/>
              <a:buChar char="§"/>
              <a:defRPr/>
            </a:pPr>
            <a:r>
              <a:rPr lang="en-US" sz="2400" b="1" dirty="0"/>
              <a:t>Reduce overextension, twisting, overloading, and non-neutral posture at work.</a:t>
            </a:r>
            <a:endParaRPr lang="en-US" sz="24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Scenarios: Proper Techniques</a:t>
            </a:r>
            <a:endParaRPr lang="en-US" sz="2000" dirty="0">
              <a:effectLst/>
            </a:endParaRPr>
          </a:p>
        </p:txBody>
      </p:sp>
      <p:grpSp>
        <p:nvGrpSpPr>
          <p:cNvPr id="10" name="Group 9"/>
          <p:cNvGrpSpPr/>
          <p:nvPr/>
        </p:nvGrpSpPr>
        <p:grpSpPr>
          <a:xfrm>
            <a:off x="4463846" y="1151028"/>
            <a:ext cx="4456113" cy="4198233"/>
            <a:chOff x="4463846" y="1151028"/>
            <a:chExt cx="4456113" cy="4198233"/>
          </a:xfrm>
        </p:grpSpPr>
        <p:graphicFrame>
          <p:nvGraphicFramePr>
            <p:cNvPr id="4" name="Object 3"/>
            <p:cNvGraphicFramePr>
              <a:graphicFrameLocks noChangeAspect="1"/>
            </p:cNvGraphicFramePr>
            <p:nvPr>
              <p:extLst>
                <p:ext uri="{D42A27DB-BD31-4B8C-83A1-F6EECF244321}">
                  <p14:modId xmlns:p14="http://schemas.microsoft.com/office/powerpoint/2010/main" val="4273739943"/>
                </p:ext>
              </p:extLst>
            </p:nvPr>
          </p:nvGraphicFramePr>
          <p:xfrm>
            <a:off x="4463846" y="1151028"/>
            <a:ext cx="4456113" cy="4198233"/>
          </p:xfrm>
          <a:graphic>
            <a:graphicData uri="http://schemas.openxmlformats.org/presentationml/2006/ole">
              <mc:AlternateContent xmlns:mc="http://schemas.openxmlformats.org/markup-compatibility/2006">
                <mc:Choice xmlns:v="urn:schemas-microsoft-com:vml" Requires="v">
                  <p:oleObj spid="_x0000_s1043" name="Clip" r:id="rId3" imgW="4587875" imgH="3665538" progId="MS_ClipArt_Gallery.2">
                    <p:embed/>
                  </p:oleObj>
                </mc:Choice>
                <mc:Fallback>
                  <p:oleObj name="Clip" r:id="rId3" imgW="4587875" imgH="3665538" progId="MS_ClipArt_Gallery.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63846" y="1151028"/>
                          <a:ext cx="4456113" cy="4198233"/>
                        </a:xfrm>
                        <a:prstGeom prst="rect">
                          <a:avLst/>
                        </a:prstGeom>
                        <a:noFill/>
                        <a:ln>
                          <a:noFill/>
                        </a:ln>
                      </p:spPr>
                    </p:pic>
                  </p:oleObj>
                </mc:Fallback>
              </mc:AlternateContent>
            </a:graphicData>
          </a:graphic>
        </p:graphicFrame>
        <p:sp>
          <p:nvSpPr>
            <p:cNvPr id="5" name="Text Box 9"/>
            <p:cNvSpPr txBox="1">
              <a:spLocks noChangeArrowheads="1"/>
            </p:cNvSpPr>
            <p:nvPr/>
          </p:nvSpPr>
          <p:spPr bwMode="auto">
            <a:xfrm>
              <a:off x="6085252" y="1403228"/>
              <a:ext cx="907057"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spcBef>
                  <a:spcPct val="20000"/>
                </a:spcBef>
                <a:buClr>
                  <a:schemeClr val="tx2"/>
                </a:buClr>
                <a:buSzPct val="70000"/>
                <a:buFont typeface="Wingdings" pitchFamily="2" charset="2"/>
                <a:buChar char="¡"/>
                <a:defRPr sz="2900">
                  <a:solidFill>
                    <a:schemeClr val="tx1"/>
                  </a:solidFill>
                  <a:latin typeface="Verdana" pitchFamily="34" charset="0"/>
                </a:defRPr>
              </a:lvl1pPr>
              <a:lvl2pPr marL="742950" indent="-285750" eaLnBrk="0" hangingPunct="0">
                <a:spcBef>
                  <a:spcPct val="20000"/>
                </a:spcBef>
                <a:buClr>
                  <a:schemeClr val="accent2"/>
                </a:buClr>
                <a:buSzPct val="70000"/>
                <a:buFont typeface="Wingdings" pitchFamily="2" charset="2"/>
                <a:buChar char="l"/>
                <a:defRPr sz="2500">
                  <a:solidFill>
                    <a:schemeClr val="tx1"/>
                  </a:solidFill>
                  <a:latin typeface="Verdana" pitchFamily="34" charset="0"/>
                </a:defRPr>
              </a:lvl2pPr>
              <a:lvl3pPr marL="1143000" indent="-228600" eaLnBrk="0" hangingPunct="0">
                <a:spcBef>
                  <a:spcPct val="20000"/>
                </a:spcBef>
                <a:buClr>
                  <a:schemeClr val="tx2"/>
                </a:buClr>
                <a:buSzPct val="65000"/>
                <a:buFont typeface="Wingdings" pitchFamily="2" charset="2"/>
                <a:buChar char="¡"/>
                <a:defRPr sz="2200">
                  <a:solidFill>
                    <a:schemeClr val="tx1"/>
                  </a:solidFill>
                  <a:latin typeface="Verdana" pitchFamily="34" charset="0"/>
                </a:defRPr>
              </a:lvl3pPr>
              <a:lvl4pPr marL="1600200" indent="-228600" eaLnBrk="0" hangingPunct="0">
                <a:spcBef>
                  <a:spcPct val="20000"/>
                </a:spcBef>
                <a:buClr>
                  <a:schemeClr val="accent2"/>
                </a:buClr>
                <a:buSzPct val="70000"/>
                <a:buFont typeface="Wingdings" pitchFamily="2" charset="2"/>
                <a:buChar char="l"/>
                <a:defRPr sz="1900">
                  <a:solidFill>
                    <a:schemeClr val="tx1"/>
                  </a:solidFill>
                  <a:latin typeface="Verdana" pitchFamily="34" charset="0"/>
                </a:defRPr>
              </a:lvl4pPr>
              <a:lvl5pPr marL="2057400" indent="-228600" eaLnBrk="0" hangingPunct="0">
                <a:spcBef>
                  <a:spcPct val="20000"/>
                </a:spcBef>
                <a:buClr>
                  <a:schemeClr val="tx2"/>
                </a:buClr>
                <a:buSzPct val="60000"/>
                <a:buFont typeface="Wingdings" pitchFamily="2" charset="2"/>
                <a:buChar char="¡"/>
                <a:defRPr sz="1900">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60000"/>
                <a:buFont typeface="Wingdings" pitchFamily="2" charset="2"/>
                <a:buChar char="¡"/>
                <a:defRPr sz="1900">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60000"/>
                <a:buFont typeface="Wingdings" pitchFamily="2" charset="2"/>
                <a:buChar char="¡"/>
                <a:defRPr sz="1900">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60000"/>
                <a:buFont typeface="Wingdings" pitchFamily="2" charset="2"/>
                <a:buChar char="¡"/>
                <a:defRPr sz="1900">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60000"/>
                <a:buFont typeface="Wingdings" pitchFamily="2" charset="2"/>
                <a:buChar char="¡"/>
                <a:defRPr sz="1900">
                  <a:solidFill>
                    <a:schemeClr val="tx1"/>
                  </a:solidFill>
                  <a:latin typeface="Verdana" pitchFamily="34" charset="0"/>
                </a:defRPr>
              </a:lvl9pPr>
            </a:lstStyle>
            <a:p>
              <a:pPr algn="ctr">
                <a:spcBef>
                  <a:spcPct val="0"/>
                </a:spcBef>
                <a:buClrTx/>
                <a:buSzTx/>
                <a:buFontTx/>
                <a:buNone/>
              </a:pPr>
              <a:r>
                <a:rPr lang="en-US" altLang="en-US" sz="1200" b="1" dirty="0">
                  <a:latin typeface="Tahoma" pitchFamily="34" charset="0"/>
                </a:rPr>
                <a:t> </a:t>
              </a:r>
              <a:r>
                <a:rPr lang="en-US" altLang="en-US" sz="1050" b="1" dirty="0">
                  <a:latin typeface="Tahoma" pitchFamily="34" charset="0"/>
                </a:rPr>
                <a:t>1 Disability</a:t>
              </a:r>
            </a:p>
          </p:txBody>
        </p:sp>
        <p:sp>
          <p:nvSpPr>
            <p:cNvPr id="6" name="Text Box 8"/>
            <p:cNvSpPr txBox="1">
              <a:spLocks noChangeArrowheads="1"/>
            </p:cNvSpPr>
            <p:nvPr/>
          </p:nvSpPr>
          <p:spPr bwMode="auto">
            <a:xfrm>
              <a:off x="5933486" y="2405010"/>
              <a:ext cx="121058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spcBef>
                  <a:spcPct val="20000"/>
                </a:spcBef>
                <a:buClr>
                  <a:schemeClr val="tx2"/>
                </a:buClr>
                <a:buSzPct val="70000"/>
                <a:buFont typeface="Wingdings" pitchFamily="2" charset="2"/>
                <a:buChar char="¡"/>
                <a:defRPr sz="2900">
                  <a:solidFill>
                    <a:schemeClr val="tx1"/>
                  </a:solidFill>
                  <a:latin typeface="Verdana" pitchFamily="34" charset="0"/>
                </a:defRPr>
              </a:lvl1pPr>
              <a:lvl2pPr marL="742950" indent="-285750" eaLnBrk="0" hangingPunct="0">
                <a:spcBef>
                  <a:spcPct val="20000"/>
                </a:spcBef>
                <a:buClr>
                  <a:schemeClr val="accent2"/>
                </a:buClr>
                <a:buSzPct val="70000"/>
                <a:buFont typeface="Wingdings" pitchFamily="2" charset="2"/>
                <a:buChar char="l"/>
                <a:defRPr sz="2500">
                  <a:solidFill>
                    <a:schemeClr val="tx1"/>
                  </a:solidFill>
                  <a:latin typeface="Verdana" pitchFamily="34" charset="0"/>
                </a:defRPr>
              </a:lvl2pPr>
              <a:lvl3pPr marL="1143000" indent="-228600" eaLnBrk="0" hangingPunct="0">
                <a:spcBef>
                  <a:spcPct val="20000"/>
                </a:spcBef>
                <a:buClr>
                  <a:schemeClr val="tx2"/>
                </a:buClr>
                <a:buSzPct val="65000"/>
                <a:buFont typeface="Wingdings" pitchFamily="2" charset="2"/>
                <a:buChar char="¡"/>
                <a:defRPr sz="2200">
                  <a:solidFill>
                    <a:schemeClr val="tx1"/>
                  </a:solidFill>
                  <a:latin typeface="Verdana" pitchFamily="34" charset="0"/>
                </a:defRPr>
              </a:lvl3pPr>
              <a:lvl4pPr marL="1600200" indent="-228600" eaLnBrk="0" hangingPunct="0">
                <a:spcBef>
                  <a:spcPct val="20000"/>
                </a:spcBef>
                <a:buClr>
                  <a:schemeClr val="accent2"/>
                </a:buClr>
                <a:buSzPct val="70000"/>
                <a:buFont typeface="Wingdings" pitchFamily="2" charset="2"/>
                <a:buChar char="l"/>
                <a:defRPr sz="1900">
                  <a:solidFill>
                    <a:schemeClr val="tx1"/>
                  </a:solidFill>
                  <a:latin typeface="Verdana" pitchFamily="34" charset="0"/>
                </a:defRPr>
              </a:lvl4pPr>
              <a:lvl5pPr marL="2057400" indent="-228600" eaLnBrk="0" hangingPunct="0">
                <a:spcBef>
                  <a:spcPct val="20000"/>
                </a:spcBef>
                <a:buClr>
                  <a:schemeClr val="tx2"/>
                </a:buClr>
                <a:buSzPct val="60000"/>
                <a:buFont typeface="Wingdings" pitchFamily="2" charset="2"/>
                <a:buChar char="¡"/>
                <a:defRPr sz="1900">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60000"/>
                <a:buFont typeface="Wingdings" pitchFamily="2" charset="2"/>
                <a:buChar char="¡"/>
                <a:defRPr sz="1900">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60000"/>
                <a:buFont typeface="Wingdings" pitchFamily="2" charset="2"/>
                <a:buChar char="¡"/>
                <a:defRPr sz="1900">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60000"/>
                <a:buFont typeface="Wingdings" pitchFamily="2" charset="2"/>
                <a:buChar char="¡"/>
                <a:defRPr sz="1900">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60000"/>
                <a:buFont typeface="Wingdings" pitchFamily="2" charset="2"/>
                <a:buChar char="¡"/>
                <a:defRPr sz="1900">
                  <a:solidFill>
                    <a:schemeClr val="tx1"/>
                  </a:solidFill>
                  <a:latin typeface="Verdana" pitchFamily="34" charset="0"/>
                </a:defRPr>
              </a:lvl9pPr>
            </a:lstStyle>
            <a:p>
              <a:pPr>
                <a:spcBef>
                  <a:spcPct val="0"/>
                </a:spcBef>
                <a:buClrTx/>
                <a:buSzTx/>
                <a:buFontTx/>
                <a:buNone/>
              </a:pPr>
              <a:r>
                <a:rPr lang="en-US" altLang="en-US" sz="1400" dirty="0">
                  <a:latin typeface="Tahoma" pitchFamily="34" charset="0"/>
                </a:rPr>
                <a:t>10 Lost Time</a:t>
              </a:r>
            </a:p>
          </p:txBody>
        </p:sp>
        <p:sp>
          <p:nvSpPr>
            <p:cNvPr id="7" name="Text Box 7"/>
            <p:cNvSpPr txBox="1">
              <a:spLocks noChangeArrowheads="1"/>
            </p:cNvSpPr>
            <p:nvPr/>
          </p:nvSpPr>
          <p:spPr bwMode="auto">
            <a:xfrm>
              <a:off x="5808883" y="3087061"/>
              <a:ext cx="1459794" cy="40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spcBef>
                  <a:spcPct val="20000"/>
                </a:spcBef>
                <a:buClr>
                  <a:schemeClr val="tx2"/>
                </a:buClr>
                <a:buSzPct val="70000"/>
                <a:buFont typeface="Wingdings" pitchFamily="2" charset="2"/>
                <a:buChar char="¡"/>
                <a:defRPr sz="2900">
                  <a:solidFill>
                    <a:schemeClr val="tx1"/>
                  </a:solidFill>
                  <a:latin typeface="Verdana" pitchFamily="34" charset="0"/>
                </a:defRPr>
              </a:lvl1pPr>
              <a:lvl2pPr marL="742950" indent="-285750" eaLnBrk="0" hangingPunct="0">
                <a:spcBef>
                  <a:spcPct val="20000"/>
                </a:spcBef>
                <a:buClr>
                  <a:schemeClr val="accent2"/>
                </a:buClr>
                <a:buSzPct val="70000"/>
                <a:buFont typeface="Wingdings" pitchFamily="2" charset="2"/>
                <a:buChar char="l"/>
                <a:defRPr sz="2500">
                  <a:solidFill>
                    <a:schemeClr val="tx1"/>
                  </a:solidFill>
                  <a:latin typeface="Verdana" pitchFamily="34" charset="0"/>
                </a:defRPr>
              </a:lvl2pPr>
              <a:lvl3pPr marL="1143000" indent="-228600" eaLnBrk="0" hangingPunct="0">
                <a:spcBef>
                  <a:spcPct val="20000"/>
                </a:spcBef>
                <a:buClr>
                  <a:schemeClr val="tx2"/>
                </a:buClr>
                <a:buSzPct val="65000"/>
                <a:buFont typeface="Wingdings" pitchFamily="2" charset="2"/>
                <a:buChar char="¡"/>
                <a:defRPr sz="2200">
                  <a:solidFill>
                    <a:schemeClr val="tx1"/>
                  </a:solidFill>
                  <a:latin typeface="Verdana" pitchFamily="34" charset="0"/>
                </a:defRPr>
              </a:lvl3pPr>
              <a:lvl4pPr marL="1600200" indent="-228600" eaLnBrk="0" hangingPunct="0">
                <a:spcBef>
                  <a:spcPct val="20000"/>
                </a:spcBef>
                <a:buClr>
                  <a:schemeClr val="accent2"/>
                </a:buClr>
                <a:buSzPct val="70000"/>
                <a:buFont typeface="Wingdings" pitchFamily="2" charset="2"/>
                <a:buChar char="l"/>
                <a:defRPr sz="1900">
                  <a:solidFill>
                    <a:schemeClr val="tx1"/>
                  </a:solidFill>
                  <a:latin typeface="Verdana" pitchFamily="34" charset="0"/>
                </a:defRPr>
              </a:lvl4pPr>
              <a:lvl5pPr marL="2057400" indent="-228600" eaLnBrk="0" hangingPunct="0">
                <a:spcBef>
                  <a:spcPct val="20000"/>
                </a:spcBef>
                <a:buClr>
                  <a:schemeClr val="tx2"/>
                </a:buClr>
                <a:buSzPct val="60000"/>
                <a:buFont typeface="Wingdings" pitchFamily="2" charset="2"/>
                <a:buChar char="¡"/>
                <a:defRPr sz="1900">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60000"/>
                <a:buFont typeface="Wingdings" pitchFamily="2" charset="2"/>
                <a:buChar char="¡"/>
                <a:defRPr sz="1900">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60000"/>
                <a:buFont typeface="Wingdings" pitchFamily="2" charset="2"/>
                <a:buChar char="¡"/>
                <a:defRPr sz="1900">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60000"/>
                <a:buFont typeface="Wingdings" pitchFamily="2" charset="2"/>
                <a:buChar char="¡"/>
                <a:defRPr sz="1900">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60000"/>
                <a:buFont typeface="Wingdings" pitchFamily="2" charset="2"/>
                <a:buChar char="¡"/>
                <a:defRPr sz="1900">
                  <a:solidFill>
                    <a:schemeClr val="tx1"/>
                  </a:solidFill>
                  <a:latin typeface="Verdana" pitchFamily="34" charset="0"/>
                </a:defRPr>
              </a:lvl9pPr>
            </a:lstStyle>
            <a:p>
              <a:pPr>
                <a:spcBef>
                  <a:spcPct val="0"/>
                </a:spcBef>
                <a:buClrTx/>
                <a:buSzTx/>
                <a:buFontTx/>
                <a:buNone/>
              </a:pPr>
              <a:r>
                <a:rPr lang="en-US" altLang="en-US" sz="1800" dirty="0">
                  <a:latin typeface="Tahoma" pitchFamily="34" charset="0"/>
                </a:rPr>
                <a:t>100</a:t>
              </a:r>
              <a:r>
                <a:rPr lang="en-US" altLang="en-US" sz="1800" dirty="0">
                  <a:solidFill>
                    <a:srgbClr val="0033CC"/>
                  </a:solidFill>
                  <a:latin typeface="Tahoma" pitchFamily="34" charset="0"/>
                </a:rPr>
                <a:t> </a:t>
              </a:r>
              <a:r>
                <a:rPr lang="en-US" altLang="en-US" sz="1800" dirty="0">
                  <a:latin typeface="Tahoma" pitchFamily="34" charset="0"/>
                </a:rPr>
                <a:t>Medical </a:t>
              </a:r>
            </a:p>
          </p:txBody>
        </p:sp>
        <p:sp>
          <p:nvSpPr>
            <p:cNvPr id="8" name="Text Box 6"/>
            <p:cNvSpPr txBox="1">
              <a:spLocks noChangeArrowheads="1"/>
            </p:cNvSpPr>
            <p:nvPr/>
          </p:nvSpPr>
          <p:spPr bwMode="auto">
            <a:xfrm>
              <a:off x="5608102" y="3925681"/>
              <a:ext cx="1861356" cy="405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spcBef>
                  <a:spcPct val="20000"/>
                </a:spcBef>
                <a:buClr>
                  <a:schemeClr val="tx2"/>
                </a:buClr>
                <a:buSzPct val="70000"/>
                <a:buFont typeface="Wingdings" pitchFamily="2" charset="2"/>
                <a:buChar char="¡"/>
                <a:defRPr sz="2900">
                  <a:solidFill>
                    <a:schemeClr val="tx1"/>
                  </a:solidFill>
                  <a:latin typeface="Verdana" pitchFamily="34" charset="0"/>
                </a:defRPr>
              </a:lvl1pPr>
              <a:lvl2pPr marL="742950" indent="-285750" eaLnBrk="0" hangingPunct="0">
                <a:spcBef>
                  <a:spcPct val="20000"/>
                </a:spcBef>
                <a:buClr>
                  <a:schemeClr val="accent2"/>
                </a:buClr>
                <a:buSzPct val="70000"/>
                <a:buFont typeface="Wingdings" pitchFamily="2" charset="2"/>
                <a:buChar char="l"/>
                <a:defRPr sz="2500">
                  <a:solidFill>
                    <a:schemeClr val="tx1"/>
                  </a:solidFill>
                  <a:latin typeface="Verdana" pitchFamily="34" charset="0"/>
                </a:defRPr>
              </a:lvl2pPr>
              <a:lvl3pPr marL="1143000" indent="-228600" eaLnBrk="0" hangingPunct="0">
                <a:spcBef>
                  <a:spcPct val="20000"/>
                </a:spcBef>
                <a:buClr>
                  <a:schemeClr val="tx2"/>
                </a:buClr>
                <a:buSzPct val="65000"/>
                <a:buFont typeface="Wingdings" pitchFamily="2" charset="2"/>
                <a:buChar char="¡"/>
                <a:defRPr sz="2200">
                  <a:solidFill>
                    <a:schemeClr val="tx1"/>
                  </a:solidFill>
                  <a:latin typeface="Verdana" pitchFamily="34" charset="0"/>
                </a:defRPr>
              </a:lvl3pPr>
              <a:lvl4pPr marL="1600200" indent="-228600" eaLnBrk="0" hangingPunct="0">
                <a:spcBef>
                  <a:spcPct val="20000"/>
                </a:spcBef>
                <a:buClr>
                  <a:schemeClr val="accent2"/>
                </a:buClr>
                <a:buSzPct val="70000"/>
                <a:buFont typeface="Wingdings" pitchFamily="2" charset="2"/>
                <a:buChar char="l"/>
                <a:defRPr sz="1900">
                  <a:solidFill>
                    <a:schemeClr val="tx1"/>
                  </a:solidFill>
                  <a:latin typeface="Verdana" pitchFamily="34" charset="0"/>
                </a:defRPr>
              </a:lvl4pPr>
              <a:lvl5pPr marL="2057400" indent="-228600" eaLnBrk="0" hangingPunct="0">
                <a:spcBef>
                  <a:spcPct val="20000"/>
                </a:spcBef>
                <a:buClr>
                  <a:schemeClr val="tx2"/>
                </a:buClr>
                <a:buSzPct val="60000"/>
                <a:buFont typeface="Wingdings" pitchFamily="2" charset="2"/>
                <a:buChar char="¡"/>
                <a:defRPr sz="1900">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60000"/>
                <a:buFont typeface="Wingdings" pitchFamily="2" charset="2"/>
                <a:buChar char="¡"/>
                <a:defRPr sz="1900">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60000"/>
                <a:buFont typeface="Wingdings" pitchFamily="2" charset="2"/>
                <a:buChar char="¡"/>
                <a:defRPr sz="1900">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60000"/>
                <a:buFont typeface="Wingdings" pitchFamily="2" charset="2"/>
                <a:buChar char="¡"/>
                <a:defRPr sz="1900">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60000"/>
                <a:buFont typeface="Wingdings" pitchFamily="2" charset="2"/>
                <a:buChar char="¡"/>
                <a:defRPr sz="1900">
                  <a:solidFill>
                    <a:schemeClr val="tx1"/>
                  </a:solidFill>
                  <a:latin typeface="Verdana" pitchFamily="34" charset="0"/>
                </a:defRPr>
              </a:lvl9pPr>
            </a:lstStyle>
            <a:p>
              <a:pPr>
                <a:spcBef>
                  <a:spcPct val="0"/>
                </a:spcBef>
                <a:buClrTx/>
                <a:buSzTx/>
                <a:buFontTx/>
                <a:buNone/>
              </a:pPr>
              <a:r>
                <a:rPr lang="en-US" altLang="en-US" sz="1800" dirty="0">
                  <a:latin typeface="Tahoma" pitchFamily="34" charset="0"/>
                </a:rPr>
                <a:t>1000 Sore Backs</a:t>
              </a:r>
            </a:p>
          </p:txBody>
        </p:sp>
        <p:sp>
          <p:nvSpPr>
            <p:cNvPr id="9" name="Text Box 5"/>
            <p:cNvSpPr txBox="1">
              <a:spLocks noChangeArrowheads="1"/>
            </p:cNvSpPr>
            <p:nvPr/>
          </p:nvSpPr>
          <p:spPr bwMode="auto">
            <a:xfrm>
              <a:off x="4873686" y="4709595"/>
              <a:ext cx="349356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eaLnBrk="0" hangingPunct="0">
                <a:spcBef>
                  <a:spcPct val="20000"/>
                </a:spcBef>
                <a:buClr>
                  <a:schemeClr val="tx2"/>
                </a:buClr>
                <a:buSzPct val="70000"/>
                <a:buFont typeface="Wingdings" pitchFamily="2" charset="2"/>
                <a:buChar char="¡"/>
                <a:defRPr sz="2900">
                  <a:solidFill>
                    <a:schemeClr val="tx1"/>
                  </a:solidFill>
                  <a:latin typeface="Verdana" pitchFamily="34" charset="0"/>
                </a:defRPr>
              </a:lvl1pPr>
              <a:lvl2pPr marL="742950" indent="-285750" eaLnBrk="0" hangingPunct="0">
                <a:spcBef>
                  <a:spcPct val="20000"/>
                </a:spcBef>
                <a:buClr>
                  <a:schemeClr val="accent2"/>
                </a:buClr>
                <a:buSzPct val="70000"/>
                <a:buFont typeface="Wingdings" pitchFamily="2" charset="2"/>
                <a:buChar char="l"/>
                <a:defRPr sz="2500">
                  <a:solidFill>
                    <a:schemeClr val="tx1"/>
                  </a:solidFill>
                  <a:latin typeface="Verdana" pitchFamily="34" charset="0"/>
                </a:defRPr>
              </a:lvl2pPr>
              <a:lvl3pPr marL="1143000" indent="-228600" eaLnBrk="0" hangingPunct="0">
                <a:spcBef>
                  <a:spcPct val="20000"/>
                </a:spcBef>
                <a:buClr>
                  <a:schemeClr val="tx2"/>
                </a:buClr>
                <a:buSzPct val="65000"/>
                <a:buFont typeface="Wingdings" pitchFamily="2" charset="2"/>
                <a:buChar char="¡"/>
                <a:defRPr sz="2200">
                  <a:solidFill>
                    <a:schemeClr val="tx1"/>
                  </a:solidFill>
                  <a:latin typeface="Verdana" pitchFamily="34" charset="0"/>
                </a:defRPr>
              </a:lvl3pPr>
              <a:lvl4pPr marL="1600200" indent="-228600" eaLnBrk="0" hangingPunct="0">
                <a:spcBef>
                  <a:spcPct val="20000"/>
                </a:spcBef>
                <a:buClr>
                  <a:schemeClr val="accent2"/>
                </a:buClr>
                <a:buSzPct val="70000"/>
                <a:buFont typeface="Wingdings" pitchFamily="2" charset="2"/>
                <a:buChar char="l"/>
                <a:defRPr sz="1900">
                  <a:solidFill>
                    <a:schemeClr val="tx1"/>
                  </a:solidFill>
                  <a:latin typeface="Verdana" pitchFamily="34" charset="0"/>
                </a:defRPr>
              </a:lvl4pPr>
              <a:lvl5pPr marL="2057400" indent="-228600" eaLnBrk="0" hangingPunct="0">
                <a:spcBef>
                  <a:spcPct val="20000"/>
                </a:spcBef>
                <a:buClr>
                  <a:schemeClr val="tx2"/>
                </a:buClr>
                <a:buSzPct val="60000"/>
                <a:buFont typeface="Wingdings" pitchFamily="2" charset="2"/>
                <a:buChar char="¡"/>
                <a:defRPr sz="1900">
                  <a:solidFill>
                    <a:schemeClr val="tx1"/>
                  </a:solidFill>
                  <a:latin typeface="Verdana" pitchFamily="34" charset="0"/>
                </a:defRPr>
              </a:lvl5pPr>
              <a:lvl6pPr marL="2514600" indent="-228600" eaLnBrk="0" fontAlgn="base" hangingPunct="0">
                <a:spcBef>
                  <a:spcPct val="20000"/>
                </a:spcBef>
                <a:spcAft>
                  <a:spcPct val="0"/>
                </a:spcAft>
                <a:buClr>
                  <a:schemeClr val="tx2"/>
                </a:buClr>
                <a:buSzPct val="60000"/>
                <a:buFont typeface="Wingdings" pitchFamily="2" charset="2"/>
                <a:buChar char="¡"/>
                <a:defRPr sz="1900">
                  <a:solidFill>
                    <a:schemeClr val="tx1"/>
                  </a:solidFill>
                  <a:latin typeface="Verdana" pitchFamily="34" charset="0"/>
                </a:defRPr>
              </a:lvl6pPr>
              <a:lvl7pPr marL="2971800" indent="-228600" eaLnBrk="0" fontAlgn="base" hangingPunct="0">
                <a:spcBef>
                  <a:spcPct val="20000"/>
                </a:spcBef>
                <a:spcAft>
                  <a:spcPct val="0"/>
                </a:spcAft>
                <a:buClr>
                  <a:schemeClr val="tx2"/>
                </a:buClr>
                <a:buSzPct val="60000"/>
                <a:buFont typeface="Wingdings" pitchFamily="2" charset="2"/>
                <a:buChar char="¡"/>
                <a:defRPr sz="1900">
                  <a:solidFill>
                    <a:schemeClr val="tx1"/>
                  </a:solidFill>
                  <a:latin typeface="Verdana" pitchFamily="34" charset="0"/>
                </a:defRPr>
              </a:lvl7pPr>
              <a:lvl8pPr marL="3429000" indent="-228600" eaLnBrk="0" fontAlgn="base" hangingPunct="0">
                <a:spcBef>
                  <a:spcPct val="20000"/>
                </a:spcBef>
                <a:spcAft>
                  <a:spcPct val="0"/>
                </a:spcAft>
                <a:buClr>
                  <a:schemeClr val="tx2"/>
                </a:buClr>
                <a:buSzPct val="60000"/>
                <a:buFont typeface="Wingdings" pitchFamily="2" charset="2"/>
                <a:buChar char="¡"/>
                <a:defRPr sz="1900">
                  <a:solidFill>
                    <a:schemeClr val="tx1"/>
                  </a:solidFill>
                  <a:latin typeface="Verdana" pitchFamily="34" charset="0"/>
                </a:defRPr>
              </a:lvl8pPr>
              <a:lvl9pPr marL="3886200" indent="-228600" eaLnBrk="0" fontAlgn="base" hangingPunct="0">
                <a:spcBef>
                  <a:spcPct val="20000"/>
                </a:spcBef>
                <a:spcAft>
                  <a:spcPct val="0"/>
                </a:spcAft>
                <a:buClr>
                  <a:schemeClr val="tx2"/>
                </a:buClr>
                <a:buSzPct val="60000"/>
                <a:buFont typeface="Wingdings" pitchFamily="2" charset="2"/>
                <a:buChar char="¡"/>
                <a:defRPr sz="1900">
                  <a:solidFill>
                    <a:schemeClr val="tx1"/>
                  </a:solidFill>
                  <a:latin typeface="Verdana" pitchFamily="34" charset="0"/>
                </a:defRPr>
              </a:lvl9pPr>
            </a:lstStyle>
            <a:p>
              <a:pPr>
                <a:spcBef>
                  <a:spcPct val="0"/>
                </a:spcBef>
                <a:buClrTx/>
                <a:buSzTx/>
                <a:buFontTx/>
                <a:buNone/>
              </a:pPr>
              <a:r>
                <a:rPr lang="en-US" altLang="en-US" sz="1400" dirty="0">
                  <a:latin typeface="Tahoma" pitchFamily="34" charset="0"/>
                </a:rPr>
                <a:t>10,000 times of overextension, twisting, poor posture, overloading</a:t>
              </a:r>
            </a:p>
          </p:txBody>
        </p:sp>
      </p:grpSp>
    </p:spTree>
    <p:extLst>
      <p:ext uri="{BB962C8B-B14F-4D97-AF65-F5344CB8AC3E}">
        <p14:creationId xmlns:p14="http://schemas.microsoft.com/office/powerpoint/2010/main" val="3540005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a:xfrm>
            <a:off x="1160206" y="1175040"/>
            <a:ext cx="7531292" cy="4829760"/>
          </a:xfrm>
        </p:spPr>
        <p:txBody>
          <a:bodyPr/>
          <a:lstStyle/>
          <a:p>
            <a:pPr marL="0" indent="0">
              <a:lnSpc>
                <a:spcPct val="90000"/>
              </a:lnSpc>
              <a:spcBef>
                <a:spcPct val="0"/>
              </a:spcBef>
              <a:buClr>
                <a:schemeClr val="tx1"/>
              </a:buClr>
              <a:buNone/>
              <a:defRPr/>
            </a:pPr>
            <a:r>
              <a:rPr lang="en-US" sz="2800" b="1" dirty="0"/>
              <a:t>Over-extension:</a:t>
            </a:r>
          </a:p>
          <a:p>
            <a:pPr marL="0" indent="0">
              <a:buNone/>
              <a:defRPr/>
            </a:pPr>
            <a:endParaRPr lang="en-US" sz="1100" dirty="0"/>
          </a:p>
          <a:p>
            <a:pPr>
              <a:lnSpc>
                <a:spcPct val="90000"/>
              </a:lnSpc>
              <a:buClrTx/>
              <a:buSzPct val="100000"/>
              <a:buFont typeface="Wingdings" pitchFamily="2" charset="2"/>
              <a:buChar char="§"/>
              <a:defRPr/>
            </a:pPr>
            <a:r>
              <a:rPr lang="en-US" sz="2400" b="1" dirty="0"/>
              <a:t>Over-extension is reaching out and away from the body which greatly increases injury risk.</a:t>
            </a:r>
          </a:p>
          <a:p>
            <a:pPr>
              <a:lnSpc>
                <a:spcPct val="90000"/>
              </a:lnSpc>
              <a:buClrTx/>
              <a:buSzPct val="100000"/>
              <a:buFont typeface="Wingdings" pitchFamily="2" charset="2"/>
              <a:buChar char="§"/>
              <a:defRPr/>
            </a:pPr>
            <a:r>
              <a:rPr lang="en-US" sz="2400" b="1" dirty="0"/>
              <a:t>The further a weight is from the body, the more force necessary to do the work.</a:t>
            </a:r>
          </a:p>
          <a:p>
            <a:pPr>
              <a:lnSpc>
                <a:spcPct val="90000"/>
              </a:lnSpc>
              <a:buClrTx/>
              <a:buSzPct val="100000"/>
              <a:buFont typeface="Wingdings" pitchFamily="2" charset="2"/>
              <a:buChar char="§"/>
              <a:defRPr/>
            </a:pPr>
            <a:r>
              <a:rPr lang="en-US" sz="2400" b="1" dirty="0"/>
              <a:t>Moving closer to the load or moving the load closer to the lifter prior to lifting is one control.</a:t>
            </a:r>
          </a:p>
          <a:p>
            <a:pPr>
              <a:lnSpc>
                <a:spcPct val="90000"/>
              </a:lnSpc>
              <a:buClrTx/>
              <a:buSzPct val="100000"/>
              <a:buFont typeface="Wingdings" pitchFamily="2" charset="2"/>
              <a:buChar char="§"/>
              <a:defRPr/>
            </a:pPr>
            <a:r>
              <a:rPr lang="en-US" sz="2400" b="1" dirty="0"/>
              <a:t>For standing workstations you must have the work area in the proper range.</a:t>
            </a:r>
          </a:p>
          <a:p>
            <a:pPr>
              <a:lnSpc>
                <a:spcPct val="90000"/>
              </a:lnSpc>
              <a:buClrTx/>
              <a:buSzPct val="100000"/>
              <a:buFont typeface="Wingdings" pitchFamily="2" charset="2"/>
              <a:buChar char="§"/>
              <a:defRPr/>
            </a:pPr>
            <a:r>
              <a:rPr lang="en-US" sz="2400" b="1" dirty="0"/>
              <a:t>Set up the work area to keep weights close to you and at waist level.</a:t>
            </a:r>
            <a:endParaRPr lang="en-US" sz="24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Scenarios: Proper Techniques</a:t>
            </a:r>
            <a:endParaRPr lang="en-US" sz="2000" dirty="0">
              <a:effectLst/>
            </a:endParaRPr>
          </a:p>
        </p:txBody>
      </p:sp>
    </p:spTree>
    <p:extLst>
      <p:ext uri="{BB962C8B-B14F-4D97-AF65-F5344CB8AC3E}">
        <p14:creationId xmlns:p14="http://schemas.microsoft.com/office/powerpoint/2010/main" val="42510855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a:xfrm>
            <a:off x="1160206" y="1175040"/>
            <a:ext cx="7531292" cy="4829760"/>
          </a:xfrm>
        </p:spPr>
        <p:txBody>
          <a:bodyPr/>
          <a:lstStyle/>
          <a:p>
            <a:pPr marL="0" indent="0">
              <a:lnSpc>
                <a:spcPct val="90000"/>
              </a:lnSpc>
              <a:spcBef>
                <a:spcPct val="0"/>
              </a:spcBef>
              <a:buClr>
                <a:schemeClr val="tx1"/>
              </a:buClr>
              <a:buNone/>
              <a:defRPr/>
            </a:pPr>
            <a:r>
              <a:rPr lang="en-US" sz="3200" b="1" dirty="0"/>
              <a:t>Twisting:</a:t>
            </a:r>
          </a:p>
          <a:p>
            <a:pPr marL="0" indent="0">
              <a:buNone/>
              <a:defRPr/>
            </a:pPr>
            <a:endParaRPr lang="en-US" sz="1100" dirty="0"/>
          </a:p>
          <a:p>
            <a:pPr>
              <a:lnSpc>
                <a:spcPct val="90000"/>
              </a:lnSpc>
              <a:buClrTx/>
              <a:buSzPct val="100000"/>
              <a:buFont typeface="Wingdings" pitchFamily="2" charset="2"/>
              <a:buChar char="§"/>
              <a:defRPr/>
            </a:pPr>
            <a:r>
              <a:rPr lang="en-US" sz="3200" b="1" dirty="0"/>
              <a:t>When we twist, our knee, hips and shoulders are not in line.</a:t>
            </a:r>
          </a:p>
          <a:p>
            <a:pPr>
              <a:lnSpc>
                <a:spcPct val="90000"/>
              </a:lnSpc>
              <a:buClrTx/>
              <a:buSzPct val="100000"/>
              <a:buFont typeface="Wingdings" pitchFamily="2" charset="2"/>
              <a:buChar char="§"/>
              <a:defRPr/>
            </a:pPr>
            <a:r>
              <a:rPr lang="en-US" sz="3200" b="1" dirty="0"/>
              <a:t>Twisting wears on the vertebrae, disc joints, and "unsprings" the back.</a:t>
            </a:r>
          </a:p>
          <a:p>
            <a:pPr>
              <a:lnSpc>
                <a:spcPct val="90000"/>
              </a:lnSpc>
              <a:buClrTx/>
              <a:buSzPct val="100000"/>
              <a:buFont typeface="Wingdings" pitchFamily="2" charset="2"/>
              <a:buChar char="§"/>
              <a:defRPr/>
            </a:pPr>
            <a:r>
              <a:rPr lang="en-US" sz="3200" b="1" dirty="0"/>
              <a:t>To avoid twisting, a simple control is to move your feet and/or to re-configure your workstation.</a:t>
            </a:r>
            <a:endParaRPr lang="en-US" sz="32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Scenarios: Proper Techniques</a:t>
            </a:r>
            <a:endParaRPr lang="en-US" sz="2000" dirty="0">
              <a:effectLst/>
            </a:endParaRPr>
          </a:p>
        </p:txBody>
      </p:sp>
    </p:spTree>
    <p:extLst>
      <p:ext uri="{BB962C8B-B14F-4D97-AF65-F5344CB8AC3E}">
        <p14:creationId xmlns:p14="http://schemas.microsoft.com/office/powerpoint/2010/main" val="8740539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a:xfrm>
            <a:off x="1160206" y="1175040"/>
            <a:ext cx="7531292" cy="4829760"/>
          </a:xfrm>
        </p:spPr>
        <p:txBody>
          <a:bodyPr/>
          <a:lstStyle/>
          <a:p>
            <a:pPr marL="0" indent="0">
              <a:lnSpc>
                <a:spcPct val="90000"/>
              </a:lnSpc>
              <a:spcBef>
                <a:spcPct val="0"/>
              </a:spcBef>
              <a:buClr>
                <a:schemeClr val="tx1"/>
              </a:buClr>
              <a:buNone/>
              <a:defRPr/>
            </a:pPr>
            <a:r>
              <a:rPr lang="en-US" sz="3600" b="1" dirty="0"/>
              <a:t>Overloading:</a:t>
            </a:r>
          </a:p>
          <a:p>
            <a:pPr marL="0" indent="0">
              <a:buNone/>
              <a:defRPr/>
            </a:pPr>
            <a:endParaRPr lang="en-US" sz="1100" dirty="0"/>
          </a:p>
          <a:p>
            <a:pPr>
              <a:lnSpc>
                <a:spcPct val="90000"/>
              </a:lnSpc>
              <a:buClrTx/>
              <a:buSzPct val="100000"/>
              <a:buFont typeface="Wingdings" pitchFamily="2" charset="2"/>
              <a:buChar char="§"/>
              <a:defRPr/>
            </a:pPr>
            <a:r>
              <a:rPr lang="en-US" sz="3600" b="1" dirty="0"/>
              <a:t>Lifting more cumulative weight than our body can handle.</a:t>
            </a:r>
          </a:p>
          <a:p>
            <a:pPr>
              <a:lnSpc>
                <a:spcPct val="90000"/>
              </a:lnSpc>
              <a:buClrTx/>
              <a:buSzPct val="100000"/>
              <a:buFont typeface="Wingdings" pitchFamily="2" charset="2"/>
              <a:buChar char="§"/>
              <a:defRPr/>
            </a:pPr>
            <a:r>
              <a:rPr lang="en-US" sz="3600" b="1" dirty="0"/>
              <a:t>Overloading is individually-based.  Ten pounds is too much for some; others can lift 50. </a:t>
            </a:r>
            <a:endParaRPr lang="en-US" sz="36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Scenarios: Proper Techniques</a:t>
            </a:r>
            <a:endParaRPr lang="en-US" sz="2000" dirty="0">
              <a:effectLst/>
            </a:endParaRPr>
          </a:p>
        </p:txBody>
      </p:sp>
    </p:spTree>
    <p:extLst>
      <p:ext uri="{BB962C8B-B14F-4D97-AF65-F5344CB8AC3E}">
        <p14:creationId xmlns:p14="http://schemas.microsoft.com/office/powerpoint/2010/main" val="33260843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a:xfrm>
            <a:off x="1160206" y="1175040"/>
            <a:ext cx="7531292" cy="4829760"/>
          </a:xfrm>
        </p:spPr>
        <p:txBody>
          <a:bodyPr/>
          <a:lstStyle/>
          <a:p>
            <a:pPr marL="0" indent="0">
              <a:lnSpc>
                <a:spcPct val="90000"/>
              </a:lnSpc>
              <a:spcBef>
                <a:spcPct val="0"/>
              </a:spcBef>
              <a:buClr>
                <a:schemeClr val="tx1"/>
              </a:buClr>
              <a:buNone/>
              <a:defRPr/>
            </a:pPr>
            <a:r>
              <a:rPr lang="en-US" sz="3200" b="1" dirty="0"/>
              <a:t>Overloading (Continued</a:t>
            </a:r>
            <a:r>
              <a:rPr lang="en-US" sz="3200" b="1" dirty="0" smtClean="0"/>
              <a:t>):</a:t>
            </a:r>
          </a:p>
          <a:p>
            <a:pPr marL="0" indent="0">
              <a:lnSpc>
                <a:spcPct val="90000"/>
              </a:lnSpc>
              <a:spcBef>
                <a:spcPct val="0"/>
              </a:spcBef>
              <a:buClr>
                <a:schemeClr val="tx1"/>
              </a:buClr>
              <a:buNone/>
              <a:defRPr/>
            </a:pPr>
            <a:endParaRPr lang="en-US" sz="1100" dirty="0"/>
          </a:p>
          <a:p>
            <a:pPr>
              <a:lnSpc>
                <a:spcPct val="90000"/>
              </a:lnSpc>
              <a:buClrTx/>
              <a:buSzPct val="100000"/>
              <a:buFont typeface="Wingdings" pitchFamily="2" charset="2"/>
              <a:buChar char="§"/>
              <a:defRPr/>
            </a:pPr>
            <a:r>
              <a:rPr lang="en-US" sz="3200" b="1" dirty="0"/>
              <a:t>Over-extension affects overloading.  The further the weight is from your body, the greater the force on your spine.</a:t>
            </a:r>
          </a:p>
          <a:p>
            <a:pPr>
              <a:lnSpc>
                <a:spcPct val="90000"/>
              </a:lnSpc>
              <a:buClrTx/>
              <a:buSzPct val="100000"/>
              <a:buFont typeface="Wingdings" pitchFamily="2" charset="2"/>
              <a:buChar char="§"/>
              <a:defRPr/>
            </a:pPr>
            <a:r>
              <a:rPr lang="en-US" sz="3200" b="1" dirty="0"/>
              <a:t>Weight should be maintained close to waist level centered between the knees and shoulders.</a:t>
            </a:r>
          </a:p>
          <a:p>
            <a:pPr>
              <a:lnSpc>
                <a:spcPct val="90000"/>
              </a:lnSpc>
              <a:buClrTx/>
              <a:buSzPct val="100000"/>
              <a:buFont typeface="Wingdings" pitchFamily="2" charset="2"/>
              <a:buChar char="§"/>
              <a:defRPr/>
            </a:pPr>
            <a:r>
              <a:rPr lang="en-US" sz="3200" b="1" dirty="0"/>
              <a:t>Other methods of handling such as two-person lifts or manual material handling aids for weights over 50 lbs.</a:t>
            </a:r>
            <a:endParaRPr lang="en-US" sz="32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Scenarios: Proper Techniques</a:t>
            </a:r>
            <a:endParaRPr lang="en-US" sz="2000" dirty="0">
              <a:effectLst/>
            </a:endParaRPr>
          </a:p>
        </p:txBody>
      </p:sp>
    </p:spTree>
    <p:extLst>
      <p:ext uri="{BB962C8B-B14F-4D97-AF65-F5344CB8AC3E}">
        <p14:creationId xmlns:p14="http://schemas.microsoft.com/office/powerpoint/2010/main" val="7236046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a:xfrm>
            <a:off x="983226" y="1175040"/>
            <a:ext cx="7708272" cy="4829760"/>
          </a:xfrm>
        </p:spPr>
        <p:txBody>
          <a:bodyPr/>
          <a:lstStyle/>
          <a:p>
            <a:pPr marL="0" indent="0">
              <a:lnSpc>
                <a:spcPct val="90000"/>
              </a:lnSpc>
              <a:spcBef>
                <a:spcPct val="0"/>
              </a:spcBef>
              <a:buClr>
                <a:schemeClr val="tx1"/>
              </a:buClr>
              <a:buNone/>
              <a:defRPr/>
            </a:pPr>
            <a:r>
              <a:rPr lang="en-US" sz="3200" b="1" dirty="0"/>
              <a:t>Bending and lifting:</a:t>
            </a:r>
          </a:p>
          <a:p>
            <a:pPr marL="0" indent="0">
              <a:buNone/>
              <a:defRPr/>
            </a:pPr>
            <a:endParaRPr lang="en-US" sz="1100" b="1" dirty="0"/>
          </a:p>
          <a:p>
            <a:pPr>
              <a:lnSpc>
                <a:spcPct val="90000"/>
              </a:lnSpc>
              <a:buClrTx/>
              <a:buSzPct val="100000"/>
              <a:buFont typeface="Wingdings" pitchFamily="2" charset="2"/>
              <a:buChar char="§"/>
              <a:defRPr/>
            </a:pPr>
            <a:r>
              <a:rPr lang="en-US" sz="3200" b="1" dirty="0"/>
              <a:t>Lifting doesn’t have to be dangerous.  If you use proper techniques you can protect yourself from injury.</a:t>
            </a:r>
          </a:p>
          <a:p>
            <a:pPr>
              <a:lnSpc>
                <a:spcPct val="90000"/>
              </a:lnSpc>
              <a:buClrTx/>
              <a:buSzPct val="100000"/>
              <a:buFont typeface="Wingdings" pitchFamily="2" charset="2"/>
              <a:buChar char="§"/>
              <a:defRPr/>
            </a:pPr>
            <a:r>
              <a:rPr lang="en-US" sz="3200" b="1" dirty="0"/>
              <a:t>The spine acts as a large spring to help reduce the muscle load. When we “unspring" our spines, we correctly force our muscles to do all the work.</a:t>
            </a:r>
            <a:endParaRPr lang="en-US" sz="32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Scenarios: Proper Techniques</a:t>
            </a:r>
            <a:endParaRPr lang="en-US" sz="2000" dirty="0">
              <a:effectLst/>
            </a:endParaRPr>
          </a:p>
        </p:txBody>
      </p:sp>
    </p:spTree>
    <p:extLst>
      <p:ext uri="{BB962C8B-B14F-4D97-AF65-F5344CB8AC3E}">
        <p14:creationId xmlns:p14="http://schemas.microsoft.com/office/powerpoint/2010/main" val="2012588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p:txBody>
          <a:bodyPr/>
          <a:lstStyle/>
          <a:p>
            <a:pPr marL="0" indent="0">
              <a:buNone/>
            </a:pPr>
            <a:r>
              <a:rPr lang="en-US" sz="2400" b="1" dirty="0"/>
              <a:t>The information contained herein is not intended as legal advice, is advisory only; provided on an “as is” basis, and to be used solely at the user’s risk. The information is made available without any warranty of any kind and, to the extent allowed by law, Sedgwick disclaims any and all implied warranties and representations.  All procedures and training, whether required by law or not, should be implemented and reviewed by safety and risk management professionals and legal counsel to ensure that all local, state, and federal requirements are satisfied.  Sedgwick disclaims any and all liability that may arise in connection with a user’s use of this information.</a:t>
            </a:r>
            <a:endParaRPr lang="en-US" sz="2400" dirty="0"/>
          </a:p>
          <a:p>
            <a:pPr marL="0" indent="0">
              <a:buNone/>
            </a:pPr>
            <a:endParaRPr lang="en-US" dirty="0"/>
          </a:p>
        </p:txBody>
      </p:sp>
      <p:sp>
        <p:nvSpPr>
          <p:cNvPr id="3" name="Title 2"/>
          <p:cNvSpPr>
            <a:spLocks noGrp="1"/>
          </p:cNvSpPr>
          <p:nvPr>
            <p:ph type="title"/>
          </p:nvPr>
        </p:nvSpPr>
        <p:spPr>
          <a:xfrm>
            <a:off x="1695976" y="219755"/>
            <a:ext cx="8149586" cy="400440"/>
          </a:xfrm>
          <a:prstGeom prst="rect">
            <a:avLst/>
          </a:prstGeom>
        </p:spPr>
        <p:txBody>
          <a:bodyPr/>
          <a:lstStyle/>
          <a:p>
            <a:r>
              <a:rPr lang="en-US" dirty="0"/>
              <a:t>Disclaimer</a:t>
            </a:r>
            <a:endParaRPr lang="en-US" sz="2000" dirty="0">
              <a:effectLst/>
            </a:endParaRPr>
          </a:p>
        </p:txBody>
      </p:sp>
    </p:spTree>
    <p:extLst>
      <p:ext uri="{BB962C8B-B14F-4D97-AF65-F5344CB8AC3E}">
        <p14:creationId xmlns:p14="http://schemas.microsoft.com/office/powerpoint/2010/main" val="34572294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a:xfrm>
            <a:off x="983226" y="1061884"/>
            <a:ext cx="7708272" cy="4942916"/>
          </a:xfrm>
        </p:spPr>
        <p:txBody>
          <a:bodyPr/>
          <a:lstStyle/>
          <a:p>
            <a:pPr marL="0" indent="0">
              <a:lnSpc>
                <a:spcPct val="90000"/>
              </a:lnSpc>
              <a:spcBef>
                <a:spcPct val="0"/>
              </a:spcBef>
              <a:buClr>
                <a:schemeClr val="tx1"/>
              </a:buClr>
              <a:buNone/>
              <a:defRPr/>
            </a:pPr>
            <a:r>
              <a:rPr lang="en-US" sz="2400" b="1" dirty="0"/>
              <a:t>Bending and lifting (continued):</a:t>
            </a:r>
          </a:p>
          <a:p>
            <a:pPr marL="0" indent="0">
              <a:buNone/>
              <a:defRPr/>
            </a:pPr>
            <a:endParaRPr lang="en-US" sz="1100" b="1" dirty="0"/>
          </a:p>
          <a:p>
            <a:pPr>
              <a:lnSpc>
                <a:spcPct val="90000"/>
              </a:lnSpc>
              <a:buClrTx/>
              <a:buSzPct val="100000"/>
              <a:buFont typeface="Wingdings" pitchFamily="2" charset="2"/>
              <a:buChar char="§"/>
              <a:defRPr/>
            </a:pPr>
            <a:r>
              <a:rPr lang="en-US" sz="2400" b="1" dirty="0"/>
              <a:t>Ensure that the load is a safe weight.</a:t>
            </a:r>
          </a:p>
          <a:p>
            <a:pPr>
              <a:lnSpc>
                <a:spcPct val="90000"/>
              </a:lnSpc>
              <a:buClrTx/>
              <a:buSzPct val="100000"/>
              <a:buFont typeface="Wingdings" pitchFamily="2" charset="2"/>
              <a:buChar char="§"/>
              <a:defRPr/>
            </a:pPr>
            <a:r>
              <a:rPr lang="en-US" sz="2400" b="1" dirty="0"/>
              <a:t>Ensure it is safe and not hazardous.</a:t>
            </a:r>
          </a:p>
          <a:p>
            <a:pPr>
              <a:lnSpc>
                <a:spcPct val="90000"/>
              </a:lnSpc>
              <a:buClrTx/>
              <a:buSzPct val="100000"/>
              <a:buFont typeface="Wingdings" pitchFamily="2" charset="2"/>
              <a:buChar char="§"/>
              <a:defRPr/>
            </a:pPr>
            <a:r>
              <a:rPr lang="en-US" sz="2400" b="1" dirty="0"/>
              <a:t>Keep the feet apart and staggered.</a:t>
            </a:r>
          </a:p>
          <a:p>
            <a:pPr>
              <a:lnSpc>
                <a:spcPct val="90000"/>
              </a:lnSpc>
              <a:buClrTx/>
              <a:buSzPct val="100000"/>
              <a:buFont typeface="Wingdings" pitchFamily="2" charset="2"/>
              <a:buChar char="§"/>
              <a:defRPr/>
            </a:pPr>
            <a:r>
              <a:rPr lang="en-US" sz="2400" b="1" dirty="0"/>
              <a:t>Squat to lift and lower.  </a:t>
            </a:r>
          </a:p>
          <a:p>
            <a:pPr>
              <a:lnSpc>
                <a:spcPct val="90000"/>
              </a:lnSpc>
              <a:buClrTx/>
              <a:buSzPct val="100000"/>
              <a:buFont typeface="Wingdings" pitchFamily="2" charset="2"/>
              <a:buChar char="§"/>
              <a:defRPr/>
            </a:pPr>
            <a:r>
              <a:rPr lang="en-US" sz="2400" b="1" dirty="0"/>
              <a:t>Minimize bending at the waist.</a:t>
            </a:r>
          </a:p>
          <a:p>
            <a:pPr>
              <a:lnSpc>
                <a:spcPct val="90000"/>
              </a:lnSpc>
              <a:buClrTx/>
              <a:buSzPct val="100000"/>
              <a:buFont typeface="Wingdings" pitchFamily="2" charset="2"/>
              <a:buChar char="§"/>
              <a:defRPr/>
            </a:pPr>
            <a:r>
              <a:rPr lang="en-US" sz="2400" b="1" dirty="0"/>
              <a:t>Keep the back bowed in while bending.</a:t>
            </a:r>
          </a:p>
          <a:p>
            <a:pPr>
              <a:lnSpc>
                <a:spcPct val="90000"/>
              </a:lnSpc>
              <a:buClrTx/>
              <a:buSzPct val="100000"/>
              <a:buFont typeface="Wingdings" pitchFamily="2" charset="2"/>
              <a:buChar char="§"/>
              <a:defRPr/>
            </a:pPr>
            <a:r>
              <a:rPr lang="en-US" sz="2400" b="1" dirty="0"/>
              <a:t>Get a good grip.</a:t>
            </a:r>
          </a:p>
          <a:p>
            <a:pPr>
              <a:lnSpc>
                <a:spcPct val="90000"/>
              </a:lnSpc>
              <a:buClrTx/>
              <a:buSzPct val="100000"/>
              <a:buFont typeface="Wingdings" pitchFamily="2" charset="2"/>
              <a:buChar char="§"/>
              <a:defRPr/>
            </a:pPr>
            <a:r>
              <a:rPr lang="en-US" sz="2400" b="1" dirty="0"/>
              <a:t>Keep the weight close to the body.</a:t>
            </a:r>
          </a:p>
          <a:p>
            <a:pPr>
              <a:lnSpc>
                <a:spcPct val="90000"/>
              </a:lnSpc>
              <a:buClrTx/>
              <a:buSzPct val="100000"/>
              <a:buFont typeface="Wingdings" pitchFamily="2" charset="2"/>
              <a:buChar char="§"/>
              <a:defRPr/>
            </a:pPr>
            <a:r>
              <a:rPr lang="en-US" sz="2400" b="1" dirty="0"/>
              <a:t>Keep load centered near the waist.</a:t>
            </a:r>
          </a:p>
          <a:p>
            <a:pPr>
              <a:lnSpc>
                <a:spcPct val="90000"/>
              </a:lnSpc>
              <a:buClrTx/>
              <a:buSzPct val="100000"/>
              <a:buFont typeface="Wingdings" pitchFamily="2" charset="2"/>
              <a:buChar char="§"/>
              <a:defRPr/>
            </a:pPr>
            <a:r>
              <a:rPr lang="en-US" sz="2400" b="1" dirty="0"/>
              <a:t>Turn with the feet and not the body.</a:t>
            </a:r>
          </a:p>
          <a:p>
            <a:pPr>
              <a:lnSpc>
                <a:spcPct val="90000"/>
              </a:lnSpc>
              <a:buClrTx/>
              <a:buSzPct val="100000"/>
              <a:buFont typeface="Wingdings" pitchFamily="2" charset="2"/>
              <a:buChar char="§"/>
              <a:defRPr/>
            </a:pPr>
            <a:r>
              <a:rPr lang="en-US" sz="2400" b="1" dirty="0"/>
              <a:t>Do not twist or jerk suddenly.</a:t>
            </a:r>
            <a:endParaRPr lang="en-US" sz="24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Scenarios: Proper Techniques</a:t>
            </a:r>
            <a:endParaRPr lang="en-US" sz="2000" dirty="0">
              <a:effectLst/>
            </a:endParaRPr>
          </a:p>
        </p:txBody>
      </p:sp>
    </p:spTree>
    <p:extLst>
      <p:ext uri="{BB962C8B-B14F-4D97-AF65-F5344CB8AC3E}">
        <p14:creationId xmlns:p14="http://schemas.microsoft.com/office/powerpoint/2010/main" val="33067709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a:xfrm>
            <a:off x="983226" y="1061884"/>
            <a:ext cx="7708272" cy="4942916"/>
          </a:xfrm>
        </p:spPr>
        <p:txBody>
          <a:bodyPr/>
          <a:lstStyle/>
          <a:p>
            <a:pPr marL="0" indent="0">
              <a:lnSpc>
                <a:spcPct val="90000"/>
              </a:lnSpc>
              <a:spcBef>
                <a:spcPct val="0"/>
              </a:spcBef>
              <a:buClr>
                <a:schemeClr val="tx1"/>
              </a:buClr>
              <a:buNone/>
              <a:defRPr/>
            </a:pPr>
            <a:r>
              <a:rPr lang="en-US" sz="3200" b="1" dirty="0"/>
              <a:t>Neutral (anatomical) posture:</a:t>
            </a:r>
          </a:p>
          <a:p>
            <a:pPr marL="0" indent="0">
              <a:lnSpc>
                <a:spcPct val="90000"/>
              </a:lnSpc>
              <a:buNone/>
              <a:defRPr/>
            </a:pPr>
            <a:endParaRPr lang="en-US" sz="1100" dirty="0"/>
          </a:p>
          <a:p>
            <a:pPr>
              <a:lnSpc>
                <a:spcPct val="90000"/>
              </a:lnSpc>
              <a:buClrTx/>
              <a:buSzPct val="100000"/>
              <a:buFont typeface="Wingdings" pitchFamily="2" charset="2"/>
              <a:buChar char="§"/>
              <a:defRPr/>
            </a:pPr>
            <a:r>
              <a:rPr lang="en-US" sz="2800" b="1" dirty="0"/>
              <a:t>Remain vertical and balanced.</a:t>
            </a:r>
          </a:p>
          <a:p>
            <a:pPr>
              <a:lnSpc>
                <a:spcPct val="90000"/>
              </a:lnSpc>
              <a:buClrTx/>
              <a:buSzPct val="100000"/>
              <a:buFont typeface="Wingdings" pitchFamily="2" charset="2"/>
              <a:buChar char="§"/>
              <a:defRPr/>
            </a:pPr>
            <a:r>
              <a:rPr lang="en-US" sz="2800" b="1" dirty="0"/>
              <a:t>The farther out-of-neutral a worker is, the greater the likelihood of injury.</a:t>
            </a:r>
          </a:p>
          <a:p>
            <a:pPr>
              <a:lnSpc>
                <a:spcPct val="90000"/>
              </a:lnSpc>
              <a:buClrTx/>
              <a:buSzPct val="100000"/>
              <a:buFont typeface="Wingdings" pitchFamily="2" charset="2"/>
              <a:buChar char="§"/>
              <a:defRPr/>
            </a:pPr>
            <a:r>
              <a:rPr lang="en-US" sz="2800" b="1" dirty="0"/>
              <a:t>For the spine, never be more than one step out-of-neutral. </a:t>
            </a:r>
          </a:p>
          <a:p>
            <a:pPr>
              <a:lnSpc>
                <a:spcPct val="90000"/>
              </a:lnSpc>
              <a:buClrTx/>
              <a:buSzPct val="100000"/>
              <a:buFont typeface="Wingdings" pitchFamily="2" charset="2"/>
              <a:buChar char="§"/>
              <a:defRPr/>
            </a:pPr>
            <a:r>
              <a:rPr lang="en-US" sz="2800" b="1" dirty="0"/>
              <a:t>Being out-of-neutral affects other joints in addition to the back: wrists, shoulders, elbows, and neck. </a:t>
            </a:r>
            <a:endParaRPr lang="en-US" sz="28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Scenarios: Proper Techniques</a:t>
            </a:r>
            <a:endParaRPr lang="en-US" sz="2000" dirty="0">
              <a:effectLst/>
            </a:endParaRPr>
          </a:p>
        </p:txBody>
      </p:sp>
    </p:spTree>
    <p:extLst>
      <p:ext uri="{BB962C8B-B14F-4D97-AF65-F5344CB8AC3E}">
        <p14:creationId xmlns:p14="http://schemas.microsoft.com/office/powerpoint/2010/main" val="26829009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a:xfrm>
            <a:off x="983226" y="1061884"/>
            <a:ext cx="7708272" cy="4942916"/>
          </a:xfrm>
        </p:spPr>
        <p:txBody>
          <a:bodyPr/>
          <a:lstStyle/>
          <a:p>
            <a:pPr marL="0" indent="0">
              <a:lnSpc>
                <a:spcPct val="90000"/>
              </a:lnSpc>
              <a:spcBef>
                <a:spcPct val="0"/>
              </a:spcBef>
              <a:buClr>
                <a:schemeClr val="tx1"/>
              </a:buClr>
              <a:buNone/>
              <a:defRPr/>
            </a:pPr>
            <a:r>
              <a:rPr lang="en-US" sz="4000" b="1" dirty="0"/>
              <a:t>Heavy weight items:</a:t>
            </a:r>
          </a:p>
          <a:p>
            <a:pPr marL="0" indent="0">
              <a:lnSpc>
                <a:spcPct val="90000"/>
              </a:lnSpc>
              <a:buNone/>
              <a:defRPr/>
            </a:pPr>
            <a:endParaRPr lang="en-US" sz="1100" dirty="0"/>
          </a:p>
          <a:p>
            <a:pPr>
              <a:lnSpc>
                <a:spcPct val="90000"/>
              </a:lnSpc>
              <a:buClrTx/>
              <a:buSzPct val="100000"/>
              <a:buFont typeface="Wingdings" pitchFamily="2" charset="2"/>
              <a:buChar char="§"/>
              <a:defRPr/>
            </a:pPr>
            <a:r>
              <a:rPr lang="en-US" sz="4000" b="1" dirty="0"/>
              <a:t>Stretch at the beginning of the shift and prior to undertaking tasks.</a:t>
            </a:r>
          </a:p>
          <a:p>
            <a:pPr>
              <a:lnSpc>
                <a:spcPct val="90000"/>
              </a:lnSpc>
              <a:buClrTx/>
              <a:buSzPct val="100000"/>
              <a:buFont typeface="Wingdings" pitchFamily="2" charset="2"/>
              <a:buChar char="§"/>
              <a:defRPr/>
            </a:pPr>
            <a:r>
              <a:rPr lang="en-US" sz="4000" b="1" dirty="0"/>
              <a:t>Clear the set point and path of travel! </a:t>
            </a:r>
            <a:endParaRPr lang="en-US" sz="40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Specialized Lifting Techniques</a:t>
            </a:r>
            <a:endParaRPr lang="en-US" sz="2000" dirty="0">
              <a:effectLst/>
            </a:endParaRPr>
          </a:p>
        </p:txBody>
      </p:sp>
    </p:spTree>
    <p:extLst>
      <p:ext uri="{BB962C8B-B14F-4D97-AF65-F5344CB8AC3E}">
        <p14:creationId xmlns:p14="http://schemas.microsoft.com/office/powerpoint/2010/main" val="30881531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a:xfrm>
            <a:off x="983226" y="1061884"/>
            <a:ext cx="7708272" cy="4942916"/>
          </a:xfrm>
        </p:spPr>
        <p:txBody>
          <a:bodyPr/>
          <a:lstStyle/>
          <a:p>
            <a:pPr marL="0" indent="0">
              <a:lnSpc>
                <a:spcPct val="90000"/>
              </a:lnSpc>
              <a:spcBef>
                <a:spcPct val="0"/>
              </a:spcBef>
              <a:buClr>
                <a:schemeClr val="tx1"/>
              </a:buClr>
              <a:buNone/>
              <a:defRPr/>
            </a:pPr>
            <a:r>
              <a:rPr lang="en-US" sz="3200" b="1" dirty="0"/>
              <a:t>Higher weight items:</a:t>
            </a:r>
          </a:p>
          <a:p>
            <a:pPr marL="0" indent="0">
              <a:buNone/>
              <a:defRPr/>
            </a:pPr>
            <a:endParaRPr lang="en-US" sz="1100" dirty="0"/>
          </a:p>
          <a:p>
            <a:pPr>
              <a:lnSpc>
                <a:spcPct val="90000"/>
              </a:lnSpc>
              <a:buClrTx/>
              <a:buSzPct val="100000"/>
              <a:buFont typeface="Wingdings" pitchFamily="2" charset="2"/>
              <a:buChar char="§"/>
              <a:defRPr/>
            </a:pPr>
            <a:r>
              <a:rPr lang="en-US" sz="3200" b="1" dirty="0"/>
              <a:t>Is it a safe lift?  Consider other options like using a two-person lift or lifting equipment.</a:t>
            </a:r>
          </a:p>
          <a:p>
            <a:pPr>
              <a:lnSpc>
                <a:spcPct val="90000"/>
              </a:lnSpc>
              <a:buClrTx/>
              <a:buSzPct val="100000"/>
              <a:buFont typeface="Wingdings" pitchFamily="2" charset="2"/>
              <a:buChar char="§"/>
              <a:defRPr/>
            </a:pPr>
            <a:r>
              <a:rPr lang="en-US" sz="3200" b="1" dirty="0"/>
              <a:t>Use legs, not back.</a:t>
            </a:r>
          </a:p>
          <a:p>
            <a:pPr>
              <a:lnSpc>
                <a:spcPct val="90000"/>
              </a:lnSpc>
              <a:buClrTx/>
              <a:buSzPct val="100000"/>
              <a:buFont typeface="Wingdings" pitchFamily="2" charset="2"/>
              <a:buChar char="§"/>
              <a:defRPr/>
            </a:pPr>
            <a:r>
              <a:rPr lang="en-US" sz="3200" b="1" dirty="0"/>
              <a:t>Get close and cradle the load at the center of the body.</a:t>
            </a:r>
          </a:p>
          <a:p>
            <a:pPr>
              <a:lnSpc>
                <a:spcPct val="90000"/>
              </a:lnSpc>
              <a:buClrTx/>
              <a:buSzPct val="100000"/>
              <a:buFont typeface="Wingdings" pitchFamily="2" charset="2"/>
              <a:buChar char="§"/>
              <a:defRPr/>
            </a:pPr>
            <a:r>
              <a:rPr lang="en-US" sz="3200" b="1" dirty="0"/>
              <a:t>Have good grip surface.</a:t>
            </a:r>
          </a:p>
          <a:p>
            <a:pPr>
              <a:lnSpc>
                <a:spcPct val="90000"/>
              </a:lnSpc>
              <a:buClrTx/>
              <a:buSzPct val="100000"/>
              <a:buFont typeface="Wingdings" pitchFamily="2" charset="2"/>
              <a:buChar char="§"/>
              <a:defRPr/>
            </a:pPr>
            <a:r>
              <a:rPr lang="en-US" sz="3200" b="1" dirty="0"/>
              <a:t>Keep load close to body during handling.</a:t>
            </a:r>
            <a:endParaRPr lang="en-US" sz="32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Specialized Lifting Techniques</a:t>
            </a:r>
            <a:endParaRPr lang="en-US" sz="2000" dirty="0">
              <a:effectLst/>
            </a:endParaRPr>
          </a:p>
        </p:txBody>
      </p:sp>
    </p:spTree>
    <p:extLst>
      <p:ext uri="{BB962C8B-B14F-4D97-AF65-F5344CB8AC3E}">
        <p14:creationId xmlns:p14="http://schemas.microsoft.com/office/powerpoint/2010/main" val="9340541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a:xfrm>
            <a:off x="983226" y="1061884"/>
            <a:ext cx="7708272" cy="4942916"/>
          </a:xfrm>
        </p:spPr>
        <p:txBody>
          <a:bodyPr/>
          <a:lstStyle/>
          <a:p>
            <a:pPr marL="0" indent="0">
              <a:lnSpc>
                <a:spcPct val="90000"/>
              </a:lnSpc>
              <a:spcBef>
                <a:spcPct val="0"/>
              </a:spcBef>
              <a:buClr>
                <a:schemeClr val="tx1"/>
              </a:buClr>
              <a:buNone/>
              <a:defRPr/>
            </a:pPr>
            <a:r>
              <a:rPr lang="en-US" sz="4000" b="1" dirty="0"/>
              <a:t>Higher weight </a:t>
            </a:r>
            <a:r>
              <a:rPr lang="en-US" sz="4000" b="1" dirty="0" smtClean="0"/>
              <a:t>items (Continued):</a:t>
            </a:r>
            <a:endParaRPr lang="en-US" sz="4000" b="1" dirty="0"/>
          </a:p>
          <a:p>
            <a:pPr marL="0" indent="0">
              <a:buNone/>
              <a:defRPr/>
            </a:pPr>
            <a:endParaRPr lang="en-US" sz="1100" dirty="0"/>
          </a:p>
          <a:p>
            <a:pPr marL="342900" lvl="1" indent="-342900">
              <a:lnSpc>
                <a:spcPct val="90000"/>
              </a:lnSpc>
              <a:buClrTx/>
              <a:buSzPct val="100000"/>
              <a:buFont typeface="Wingdings" pitchFamily="2" charset="2"/>
              <a:buChar char="§"/>
              <a:tabLst>
                <a:tab pos="344488" algn="l"/>
              </a:tabLst>
              <a:defRPr/>
            </a:pPr>
            <a:r>
              <a:rPr lang="en-US" sz="3600" b="1" dirty="0"/>
              <a:t>Use lift assist equipment. </a:t>
            </a:r>
            <a:endParaRPr lang="en-US" sz="3600" b="1" dirty="0"/>
          </a:p>
          <a:p>
            <a:pPr>
              <a:lnSpc>
                <a:spcPct val="90000"/>
              </a:lnSpc>
              <a:buClrTx/>
              <a:buSzPct val="100000"/>
              <a:buFont typeface="Wingdings" pitchFamily="2" charset="2"/>
              <a:buChar char="§"/>
              <a:defRPr/>
            </a:pPr>
            <a:r>
              <a:rPr lang="en-US" sz="3600" b="1" dirty="0"/>
              <a:t>Keep load stable. </a:t>
            </a:r>
          </a:p>
          <a:p>
            <a:pPr>
              <a:lnSpc>
                <a:spcPct val="90000"/>
              </a:lnSpc>
              <a:buClrTx/>
              <a:buSzPct val="100000"/>
              <a:buFont typeface="Wingdings" pitchFamily="2" charset="2"/>
              <a:buChar char="§"/>
              <a:defRPr/>
            </a:pPr>
            <a:r>
              <a:rPr lang="en-US" sz="3600" b="1" dirty="0"/>
              <a:t>Do not over-stack; make two trips, if necessary.</a:t>
            </a:r>
            <a:endParaRPr lang="en-US" sz="36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Specialized Lifting Techniques</a:t>
            </a:r>
            <a:endParaRPr lang="en-US" sz="2000" dirty="0">
              <a:effectLst/>
            </a:endParaRPr>
          </a:p>
        </p:txBody>
      </p:sp>
    </p:spTree>
    <p:extLst>
      <p:ext uri="{BB962C8B-B14F-4D97-AF65-F5344CB8AC3E}">
        <p14:creationId xmlns:p14="http://schemas.microsoft.com/office/powerpoint/2010/main" val="12596526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a:xfrm>
            <a:off x="983226" y="1061884"/>
            <a:ext cx="7708272" cy="4942916"/>
          </a:xfrm>
        </p:spPr>
        <p:txBody>
          <a:bodyPr/>
          <a:lstStyle/>
          <a:p>
            <a:pPr marL="0" indent="0">
              <a:lnSpc>
                <a:spcPct val="90000"/>
              </a:lnSpc>
              <a:spcBef>
                <a:spcPct val="0"/>
              </a:spcBef>
              <a:buClr>
                <a:schemeClr val="tx1"/>
              </a:buClr>
              <a:buNone/>
              <a:defRPr/>
            </a:pPr>
            <a:r>
              <a:rPr lang="en-US" sz="2800" b="1" dirty="0"/>
              <a:t>Check your surroundings:</a:t>
            </a:r>
          </a:p>
          <a:p>
            <a:pPr marL="0" indent="0">
              <a:lnSpc>
                <a:spcPct val="105000"/>
              </a:lnSpc>
              <a:buNone/>
              <a:defRPr/>
            </a:pPr>
            <a:endParaRPr lang="en-US" sz="1100" b="1" dirty="0"/>
          </a:p>
          <a:p>
            <a:pPr>
              <a:lnSpc>
                <a:spcPct val="90000"/>
              </a:lnSpc>
              <a:buClrTx/>
              <a:buSzPct val="100000"/>
              <a:buFont typeface="Wingdings" pitchFamily="2" charset="2"/>
              <a:buChar char="§"/>
              <a:defRPr/>
            </a:pPr>
            <a:r>
              <a:rPr lang="en-US" sz="2800" b="1" dirty="0"/>
              <a:t>Is a clear path established?  Remember the shortest way isn’t always the smartest way.</a:t>
            </a:r>
          </a:p>
          <a:p>
            <a:pPr>
              <a:lnSpc>
                <a:spcPct val="90000"/>
              </a:lnSpc>
              <a:buClrTx/>
              <a:buSzPct val="100000"/>
              <a:buFont typeface="Wingdings" pitchFamily="2" charset="2"/>
              <a:buChar char="§"/>
              <a:defRPr/>
            </a:pPr>
            <a:r>
              <a:rPr lang="en-US" sz="2800" b="1" dirty="0"/>
              <a:t>Is the ground and pathway stable, level and not slick?</a:t>
            </a:r>
          </a:p>
          <a:p>
            <a:pPr>
              <a:lnSpc>
                <a:spcPct val="90000"/>
              </a:lnSpc>
              <a:buClrTx/>
              <a:buSzPct val="100000"/>
              <a:buFont typeface="Wingdings" pitchFamily="2" charset="2"/>
              <a:buChar char="§"/>
              <a:defRPr/>
            </a:pPr>
            <a:r>
              <a:rPr lang="en-US" sz="2800" b="1" dirty="0"/>
              <a:t>Is lighting sufficient?</a:t>
            </a:r>
          </a:p>
          <a:p>
            <a:pPr>
              <a:lnSpc>
                <a:spcPct val="90000"/>
              </a:lnSpc>
              <a:buClrTx/>
              <a:buSzPct val="100000"/>
              <a:buFont typeface="Wingdings" pitchFamily="2" charset="2"/>
              <a:buChar char="§"/>
              <a:defRPr/>
            </a:pPr>
            <a:r>
              <a:rPr lang="en-US" sz="2800" b="1" dirty="0"/>
              <a:t>Is area adjacent and above clear of obstructions?</a:t>
            </a:r>
          </a:p>
          <a:p>
            <a:pPr>
              <a:lnSpc>
                <a:spcPct val="90000"/>
              </a:lnSpc>
              <a:buClrTx/>
              <a:buSzPct val="100000"/>
              <a:buFont typeface="Wingdings" pitchFamily="2" charset="2"/>
              <a:buChar char="§"/>
              <a:defRPr/>
            </a:pPr>
            <a:r>
              <a:rPr lang="en-US" sz="2800" b="1" dirty="0"/>
              <a:t>Is a clear set point established?</a:t>
            </a:r>
            <a:endParaRPr lang="en-US" sz="28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What Else Will Help?</a:t>
            </a:r>
            <a:endParaRPr lang="en-US" sz="2000" dirty="0">
              <a:effectLst/>
            </a:endParaRPr>
          </a:p>
        </p:txBody>
      </p:sp>
    </p:spTree>
    <p:extLst>
      <p:ext uri="{BB962C8B-B14F-4D97-AF65-F5344CB8AC3E}">
        <p14:creationId xmlns:p14="http://schemas.microsoft.com/office/powerpoint/2010/main" val="330989208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a:xfrm>
            <a:off x="983226" y="1061884"/>
            <a:ext cx="7708272" cy="4942916"/>
          </a:xfrm>
        </p:spPr>
        <p:txBody>
          <a:bodyPr/>
          <a:lstStyle/>
          <a:p>
            <a:pPr marL="0" indent="0">
              <a:lnSpc>
                <a:spcPct val="90000"/>
              </a:lnSpc>
              <a:spcBef>
                <a:spcPct val="0"/>
              </a:spcBef>
              <a:buClr>
                <a:schemeClr val="tx1"/>
              </a:buClr>
              <a:buNone/>
              <a:defRPr/>
            </a:pPr>
            <a:r>
              <a:rPr lang="en-US" sz="3200" b="1" dirty="0"/>
              <a:t>Use mechanical help:</a:t>
            </a:r>
          </a:p>
          <a:p>
            <a:pPr marL="0" indent="0">
              <a:lnSpc>
                <a:spcPct val="105000"/>
              </a:lnSpc>
              <a:buNone/>
              <a:defRPr/>
            </a:pPr>
            <a:endParaRPr lang="en-US" sz="1100" dirty="0"/>
          </a:p>
          <a:p>
            <a:pPr>
              <a:lnSpc>
                <a:spcPct val="90000"/>
              </a:lnSpc>
              <a:buClrTx/>
              <a:buSzPct val="100000"/>
              <a:buFont typeface="Wingdings" pitchFamily="2" charset="2"/>
              <a:buChar char="§"/>
              <a:defRPr/>
            </a:pPr>
            <a:r>
              <a:rPr lang="en-US" sz="3200" b="1" dirty="0"/>
              <a:t>Use dolly, conveyor, hand-truck, or forklift options as needed. </a:t>
            </a:r>
          </a:p>
          <a:p>
            <a:pPr>
              <a:lnSpc>
                <a:spcPct val="90000"/>
              </a:lnSpc>
              <a:buClrTx/>
              <a:buSzPct val="100000"/>
              <a:buFont typeface="Wingdings" pitchFamily="2" charset="2"/>
              <a:buChar char="§"/>
              <a:defRPr/>
            </a:pPr>
            <a:r>
              <a:rPr lang="en-US" sz="3200" b="1" dirty="0"/>
              <a:t>When using mechanical help, remember that pushing, and not pulling, allows more control and greater leverage.</a:t>
            </a:r>
          </a:p>
          <a:p>
            <a:pPr>
              <a:lnSpc>
                <a:spcPct val="90000"/>
              </a:lnSpc>
              <a:buClrTx/>
              <a:buSzPct val="100000"/>
              <a:buFont typeface="Wingdings" pitchFamily="2" charset="2"/>
              <a:buChar char="§"/>
              <a:defRPr/>
            </a:pPr>
            <a:r>
              <a:rPr lang="en-US" sz="3200" b="1" dirty="0"/>
              <a:t>Secure the load to equipment so sudden stops don’t displace the load</a:t>
            </a:r>
            <a:r>
              <a:rPr lang="en-US" sz="3200" b="1" dirty="0" smtClean="0"/>
              <a:t>.</a:t>
            </a:r>
            <a:endParaRPr lang="en-US" sz="32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What Else Will Help?</a:t>
            </a:r>
            <a:endParaRPr lang="en-US" sz="2000" dirty="0">
              <a:effectLst/>
            </a:endParaRPr>
          </a:p>
        </p:txBody>
      </p:sp>
    </p:spTree>
    <p:extLst>
      <p:ext uri="{BB962C8B-B14F-4D97-AF65-F5344CB8AC3E}">
        <p14:creationId xmlns:p14="http://schemas.microsoft.com/office/powerpoint/2010/main" val="46086345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a:xfrm>
            <a:off x="983226" y="1061884"/>
            <a:ext cx="7708272" cy="4942916"/>
          </a:xfrm>
        </p:spPr>
        <p:txBody>
          <a:bodyPr/>
          <a:lstStyle/>
          <a:p>
            <a:pPr marL="0" indent="0">
              <a:lnSpc>
                <a:spcPct val="90000"/>
              </a:lnSpc>
              <a:spcBef>
                <a:spcPct val="0"/>
              </a:spcBef>
              <a:buClr>
                <a:schemeClr val="tx1"/>
              </a:buClr>
              <a:buNone/>
              <a:defRPr/>
            </a:pPr>
            <a:r>
              <a:rPr lang="en-US" sz="2800" b="1" dirty="0"/>
              <a:t>Teamwork: </a:t>
            </a:r>
          </a:p>
          <a:p>
            <a:pPr marL="0" indent="0">
              <a:buNone/>
              <a:defRPr/>
            </a:pPr>
            <a:endParaRPr lang="en-US" sz="1100" dirty="0"/>
          </a:p>
          <a:p>
            <a:pPr>
              <a:lnSpc>
                <a:spcPct val="90000"/>
              </a:lnSpc>
              <a:buClrTx/>
              <a:buSzPct val="100000"/>
              <a:buFont typeface="Wingdings" pitchFamily="2" charset="2"/>
              <a:buChar char="§"/>
              <a:defRPr/>
            </a:pPr>
            <a:r>
              <a:rPr lang="en-US" sz="2800" b="1" dirty="0"/>
              <a:t>Identify when and where two-person lifts are required.  </a:t>
            </a:r>
          </a:p>
          <a:p>
            <a:pPr>
              <a:lnSpc>
                <a:spcPct val="90000"/>
              </a:lnSpc>
              <a:buClrTx/>
              <a:buSzPct val="100000"/>
              <a:buFont typeface="Wingdings" pitchFamily="2" charset="2"/>
              <a:buChar char="§"/>
              <a:defRPr/>
            </a:pPr>
            <a:r>
              <a:rPr lang="en-US" sz="2800" b="1" dirty="0"/>
              <a:t>When you can’t handle it by yourself get help!</a:t>
            </a:r>
          </a:p>
          <a:p>
            <a:pPr>
              <a:lnSpc>
                <a:spcPct val="90000"/>
              </a:lnSpc>
              <a:buClrTx/>
              <a:buSzPct val="100000"/>
              <a:buFont typeface="Wingdings" pitchFamily="2" charset="2"/>
              <a:buChar char="§"/>
              <a:defRPr/>
            </a:pPr>
            <a:r>
              <a:rPr lang="en-US" sz="2800" b="1" dirty="0"/>
              <a:t>What poor practices or hazards do you see in your Supervisor?</a:t>
            </a:r>
          </a:p>
          <a:p>
            <a:pPr>
              <a:lnSpc>
                <a:spcPct val="90000"/>
              </a:lnSpc>
              <a:buClrTx/>
              <a:buSzPct val="100000"/>
              <a:buFont typeface="Wingdings" pitchFamily="2" charset="2"/>
              <a:buChar char="§"/>
              <a:defRPr/>
            </a:pPr>
            <a:r>
              <a:rPr lang="en-US" sz="2800" b="1" dirty="0"/>
              <a:t>What can be improved upon?</a:t>
            </a:r>
          </a:p>
          <a:p>
            <a:pPr>
              <a:lnSpc>
                <a:spcPct val="90000"/>
              </a:lnSpc>
              <a:buClrTx/>
              <a:buSzPct val="100000"/>
              <a:buFont typeface="Wingdings" pitchFamily="2" charset="2"/>
              <a:buChar char="§"/>
              <a:defRPr/>
            </a:pPr>
            <a:r>
              <a:rPr lang="en-US" sz="2800" b="1" dirty="0"/>
              <a:t>What operational controls could be used to help, i.e., scissor lifts, packaging machines etc.</a:t>
            </a:r>
          </a:p>
          <a:p>
            <a:pPr>
              <a:lnSpc>
                <a:spcPct val="90000"/>
              </a:lnSpc>
              <a:buClrTx/>
              <a:buSzPct val="100000"/>
              <a:buFont typeface="Wingdings" pitchFamily="2" charset="2"/>
              <a:buChar char="§"/>
              <a:defRPr/>
            </a:pPr>
            <a:r>
              <a:rPr lang="en-US" sz="2800" b="1" dirty="0"/>
              <a:t>Report issues to your safety committee and management.</a:t>
            </a:r>
            <a:endParaRPr lang="en-US" sz="28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What Else Will Help?</a:t>
            </a:r>
            <a:endParaRPr lang="en-US" sz="2000" dirty="0">
              <a:effectLst/>
            </a:endParaRPr>
          </a:p>
        </p:txBody>
      </p:sp>
    </p:spTree>
    <p:extLst>
      <p:ext uri="{BB962C8B-B14F-4D97-AF65-F5344CB8AC3E}">
        <p14:creationId xmlns:p14="http://schemas.microsoft.com/office/powerpoint/2010/main" val="7656544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a:xfrm>
            <a:off x="983226" y="1061884"/>
            <a:ext cx="7708272" cy="4942916"/>
          </a:xfrm>
        </p:spPr>
        <p:txBody>
          <a:bodyPr/>
          <a:lstStyle/>
          <a:p>
            <a:pPr>
              <a:lnSpc>
                <a:spcPct val="90000"/>
              </a:lnSpc>
              <a:buClrTx/>
              <a:buSzPct val="100000"/>
              <a:buFont typeface="Wingdings" pitchFamily="2" charset="2"/>
              <a:buChar char="§"/>
              <a:defRPr/>
            </a:pPr>
            <a:r>
              <a:rPr lang="en-US" altLang="en-US" sz="2600" b="1" dirty="0"/>
              <a:t>Back injuries:  Are the number one workplace safety issue, resulting in costs to personnel and the organization.</a:t>
            </a:r>
          </a:p>
          <a:p>
            <a:pPr>
              <a:lnSpc>
                <a:spcPct val="90000"/>
              </a:lnSpc>
              <a:buClrTx/>
              <a:buSzPct val="100000"/>
              <a:buFont typeface="Wingdings" pitchFamily="2" charset="2"/>
              <a:buChar char="§"/>
              <a:defRPr/>
            </a:pPr>
            <a:r>
              <a:rPr lang="en-US" altLang="en-US" sz="2600" b="1" dirty="0"/>
              <a:t>Strains, sprains and herniated discs:  Are common injuries that can be prevented with proper techniques when positioning, moving, lifting, and carrying.</a:t>
            </a:r>
          </a:p>
          <a:p>
            <a:pPr>
              <a:lnSpc>
                <a:spcPct val="90000"/>
              </a:lnSpc>
              <a:buClrTx/>
              <a:buSzPct val="100000"/>
              <a:buFont typeface="Wingdings" pitchFamily="2" charset="2"/>
              <a:buChar char="§"/>
              <a:defRPr/>
            </a:pPr>
            <a:r>
              <a:rPr lang="en-US" altLang="en-US" sz="2600" b="1" dirty="0"/>
              <a:t>Personal preparation:  Requires maintaining good physical health, stretching exercises and using proper shoes and equipment.</a:t>
            </a:r>
          </a:p>
          <a:p>
            <a:pPr>
              <a:lnSpc>
                <a:spcPct val="90000"/>
              </a:lnSpc>
              <a:buClrTx/>
              <a:buSzPct val="100000"/>
              <a:buFont typeface="Wingdings" pitchFamily="2" charset="2"/>
              <a:buChar char="§"/>
              <a:defRPr/>
            </a:pPr>
            <a:r>
              <a:rPr lang="en-US" altLang="en-US" sz="2600" b="1" dirty="0"/>
              <a:t>Proper techniques:  Use to reduce overloading, overextension, twisting, unsafe lifting and poor posture.</a:t>
            </a:r>
            <a:endParaRPr lang="en-US" altLang="en-US" sz="26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Summary</a:t>
            </a:r>
            <a:endParaRPr lang="en-US" sz="2000" dirty="0">
              <a:effectLst/>
            </a:endParaRPr>
          </a:p>
        </p:txBody>
      </p:sp>
    </p:spTree>
    <p:extLst>
      <p:ext uri="{BB962C8B-B14F-4D97-AF65-F5344CB8AC3E}">
        <p14:creationId xmlns:p14="http://schemas.microsoft.com/office/powerpoint/2010/main" val="19660626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a:xfrm>
            <a:off x="983226" y="1061884"/>
            <a:ext cx="7708272" cy="4942916"/>
          </a:xfrm>
        </p:spPr>
        <p:txBody>
          <a:bodyPr/>
          <a:lstStyle/>
          <a:p>
            <a:pPr>
              <a:lnSpc>
                <a:spcPct val="90000"/>
              </a:lnSpc>
              <a:buClrTx/>
              <a:buSzPct val="100000"/>
              <a:buFont typeface="Wingdings" pitchFamily="2" charset="2"/>
              <a:buChar char="§"/>
              <a:defRPr/>
            </a:pPr>
            <a:r>
              <a:rPr lang="en-US" altLang="en-US" sz="3000" b="1" dirty="0"/>
              <a:t>Specialized lifting techniques: These are required for heavy and higher weight items.</a:t>
            </a:r>
          </a:p>
          <a:p>
            <a:pPr>
              <a:lnSpc>
                <a:spcPct val="90000"/>
              </a:lnSpc>
              <a:buClrTx/>
              <a:buSzPct val="100000"/>
              <a:buFont typeface="Wingdings" pitchFamily="2" charset="2"/>
              <a:buChar char="§"/>
              <a:defRPr/>
            </a:pPr>
            <a:r>
              <a:rPr lang="en-US" altLang="en-US" sz="3000" b="1" dirty="0"/>
              <a:t>Check your surroundings: In advance to ensure the work area is hazard free and safe.</a:t>
            </a:r>
          </a:p>
          <a:p>
            <a:pPr>
              <a:lnSpc>
                <a:spcPct val="90000"/>
              </a:lnSpc>
              <a:buClrTx/>
              <a:buSzPct val="100000"/>
              <a:buFont typeface="Wingdings" pitchFamily="2" charset="2"/>
              <a:buChar char="§"/>
              <a:defRPr/>
            </a:pPr>
            <a:r>
              <a:rPr lang="en-US" altLang="en-US" sz="3000" b="1" dirty="0"/>
              <a:t>Mechanical help:   Forklifts, hand-trucks, etc. will make the job easier and safer.</a:t>
            </a:r>
          </a:p>
          <a:p>
            <a:pPr>
              <a:lnSpc>
                <a:spcPct val="90000"/>
              </a:lnSpc>
              <a:buClrTx/>
              <a:buSzPct val="100000"/>
              <a:buFont typeface="Wingdings" pitchFamily="2" charset="2"/>
              <a:buChar char="§"/>
              <a:defRPr/>
            </a:pPr>
            <a:r>
              <a:rPr lang="en-US" altLang="en-US" sz="3000" b="1" dirty="0"/>
              <a:t>Rely on teamwork:  To assist on heavy lifts and to identify areas of improvement and additional equipment that will enhance operations. </a:t>
            </a:r>
            <a:endParaRPr lang="en-US" altLang="en-US" sz="30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Summary (Continued)</a:t>
            </a:r>
            <a:endParaRPr lang="en-US" sz="2000" dirty="0">
              <a:effectLst/>
            </a:endParaRPr>
          </a:p>
        </p:txBody>
      </p:sp>
    </p:spTree>
    <p:extLst>
      <p:ext uri="{BB962C8B-B14F-4D97-AF65-F5344CB8AC3E}">
        <p14:creationId xmlns:p14="http://schemas.microsoft.com/office/powerpoint/2010/main" val="13068192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a:xfrm>
            <a:off x="1160206" y="1175040"/>
            <a:ext cx="7531292" cy="4829760"/>
          </a:xfrm>
        </p:spPr>
        <p:txBody>
          <a:bodyPr/>
          <a:lstStyle/>
          <a:p>
            <a:pPr marL="457200" indent="-457200">
              <a:buClrTx/>
              <a:buSzPct val="100000"/>
              <a:buFont typeface="Arial" charset="0"/>
              <a:buAutoNum type="arabicPeriod"/>
            </a:pPr>
            <a:r>
              <a:rPr lang="en-US" altLang="en-US" sz="2800" b="1" dirty="0"/>
              <a:t>Why Take Safe Lifting Training?</a:t>
            </a:r>
          </a:p>
          <a:p>
            <a:pPr marL="457200" indent="-457200">
              <a:buClrTx/>
              <a:buSzPct val="100000"/>
              <a:buFont typeface="Arial" charset="0"/>
              <a:buAutoNum type="arabicPeriod"/>
            </a:pPr>
            <a:r>
              <a:rPr lang="en-US" altLang="en-US" sz="2800" b="1" dirty="0"/>
              <a:t>Back Anatomy</a:t>
            </a:r>
          </a:p>
          <a:p>
            <a:pPr marL="457200" indent="-457200">
              <a:buClrTx/>
              <a:buSzPct val="100000"/>
              <a:buFont typeface="Arial" charset="0"/>
              <a:buAutoNum type="arabicPeriod"/>
            </a:pPr>
            <a:r>
              <a:rPr lang="en-US" altLang="en-US" sz="2800" b="1" dirty="0"/>
              <a:t>Causes of Injury and Discomfort</a:t>
            </a:r>
          </a:p>
          <a:p>
            <a:pPr marL="457200" indent="-457200">
              <a:buClrTx/>
              <a:buSzPct val="100000"/>
              <a:buFont typeface="Arial" charset="0"/>
              <a:buAutoNum type="arabicPeriod"/>
            </a:pPr>
            <a:r>
              <a:rPr lang="en-US" altLang="en-US" sz="2800" b="1" dirty="0"/>
              <a:t>Your Personal Preparation</a:t>
            </a:r>
          </a:p>
          <a:p>
            <a:pPr marL="457200" indent="-457200">
              <a:buClrTx/>
              <a:buSzPct val="100000"/>
              <a:buFont typeface="Arial" charset="0"/>
              <a:buAutoNum type="arabicPeriod"/>
            </a:pPr>
            <a:r>
              <a:rPr lang="en-US" altLang="en-US" sz="2800" b="1" dirty="0"/>
              <a:t>Scenarios:  Proper Techniques</a:t>
            </a:r>
          </a:p>
          <a:p>
            <a:pPr marL="457200" indent="-457200">
              <a:buClrTx/>
              <a:buSzPct val="100000"/>
              <a:buFont typeface="Arial" charset="0"/>
              <a:buAutoNum type="arabicPeriod"/>
            </a:pPr>
            <a:r>
              <a:rPr lang="en-US" altLang="en-US" sz="2800" b="1" dirty="0"/>
              <a:t>Specialized Lifting Techniques</a:t>
            </a:r>
          </a:p>
          <a:p>
            <a:pPr marL="457200" indent="-457200">
              <a:buClrTx/>
              <a:buSzPct val="100000"/>
              <a:buFont typeface="Arial" charset="0"/>
              <a:buAutoNum type="arabicPeriod"/>
            </a:pPr>
            <a:r>
              <a:rPr lang="en-US" altLang="en-US" sz="2800" b="1" dirty="0"/>
              <a:t>What Else Will Help?</a:t>
            </a:r>
          </a:p>
          <a:p>
            <a:pPr marL="457200" indent="-457200">
              <a:buClrTx/>
              <a:buSzPct val="100000"/>
              <a:buFont typeface="Arial" charset="0"/>
              <a:buAutoNum type="arabicPeriod"/>
            </a:pPr>
            <a:r>
              <a:rPr lang="en-US" altLang="en-US" sz="2800" b="1" dirty="0"/>
              <a:t>Summary</a:t>
            </a:r>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Course Outline – Safe Lifting</a:t>
            </a:r>
            <a:endParaRPr lang="en-US" sz="2000" dirty="0">
              <a:effectLst/>
            </a:endParaRPr>
          </a:p>
        </p:txBody>
      </p:sp>
    </p:spTree>
    <p:extLst>
      <p:ext uri="{BB962C8B-B14F-4D97-AF65-F5344CB8AC3E}">
        <p14:creationId xmlns:p14="http://schemas.microsoft.com/office/powerpoint/2010/main" val="27917009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p:cNvSpPr>
          <p:nvPr/>
        </p:nvSpPr>
        <p:spPr>
          <a:xfrm>
            <a:off x="1450034" y="1211949"/>
            <a:ext cx="8149586" cy="400440"/>
          </a:xfrm>
          <a:prstGeom prst="rect">
            <a:avLst/>
          </a:prstGeom>
        </p:spPr>
        <p:txBody>
          <a:bodyPr anchor="ctr">
            <a:noAutofit/>
          </a:bodyPr>
          <a:lstStyle>
            <a:lvl1pPr algn="ctr" defTabSz="914400" rtl="0" eaLnBrk="1" latinLnBrk="0" hangingPunct="1">
              <a:spcBef>
                <a:spcPct val="0"/>
              </a:spcBef>
              <a:buNone/>
              <a:defRPr lang="en-US" sz="4400" kern="1200" smtClean="0">
                <a:solidFill>
                  <a:schemeClr val="tx1"/>
                </a:solidFill>
                <a:latin typeface="Arial" pitchFamily="34" charset="0"/>
                <a:ea typeface="+mj-ea"/>
                <a:cs typeface="Arial" pitchFamily="34" charset="0"/>
              </a:defRPr>
            </a:lvl1pPr>
          </a:lstStyle>
          <a:p>
            <a:endParaRPr lang="en-US" sz="2000" dirty="0">
              <a:solidFill>
                <a:srgbClr val="345279"/>
              </a:solidFill>
            </a:endParaRPr>
          </a:p>
        </p:txBody>
      </p:sp>
      <p:sp>
        <p:nvSpPr>
          <p:cNvPr id="5" name="TextBox 4"/>
          <p:cNvSpPr txBox="1"/>
          <p:nvPr/>
        </p:nvSpPr>
        <p:spPr>
          <a:xfrm>
            <a:off x="-2093081" y="340989"/>
            <a:ext cx="184666" cy="369332"/>
          </a:xfrm>
          <a:prstGeom prst="rect">
            <a:avLst/>
          </a:prstGeom>
          <a:noFill/>
        </p:spPr>
        <p:txBody>
          <a:bodyPr wrap="none" rtlCol="0">
            <a:spAutoFit/>
          </a:bodyPr>
          <a:lstStyle/>
          <a:p>
            <a:endParaRPr lang="en-US" dirty="0"/>
          </a:p>
        </p:txBody>
      </p:sp>
      <p:sp>
        <p:nvSpPr>
          <p:cNvPr id="6" name="Title 3">
            <a:extLst>
              <a:ext uri="{FF2B5EF4-FFF2-40B4-BE49-F238E27FC236}">
                <a16:creationId xmlns:a16="http://schemas.microsoft.com/office/drawing/2014/main" xmlns="" id="{FCBF9A68-0551-464E-9310-DBAC3FA88E51}"/>
              </a:ext>
            </a:extLst>
          </p:cNvPr>
          <p:cNvSpPr txBox="1">
            <a:spLocks/>
          </p:cNvSpPr>
          <p:nvPr/>
        </p:nvSpPr>
        <p:spPr>
          <a:xfrm>
            <a:off x="5276089" y="5587354"/>
            <a:ext cx="3611880" cy="475118"/>
          </a:xfrm>
          <a:prstGeom prst="rect">
            <a:avLst/>
          </a:prstGeom>
        </p:spPr>
        <p:txBody>
          <a:bodyPr/>
          <a:lstStyle>
            <a:lvl1pPr algn="ctr" defTabSz="914400" rtl="0" eaLnBrk="1" latinLnBrk="0" hangingPunct="1">
              <a:spcBef>
                <a:spcPct val="0"/>
              </a:spcBef>
              <a:buNone/>
              <a:defRPr lang="en-US" sz="4400" kern="1200" smtClean="0">
                <a:solidFill>
                  <a:schemeClr val="tx1"/>
                </a:solidFill>
                <a:latin typeface="Arial" pitchFamily="34" charset="0"/>
                <a:ea typeface="+mj-ea"/>
                <a:cs typeface="Arial" pitchFamily="34" charset="0"/>
              </a:defRPr>
            </a:lvl1pPr>
          </a:lstStyle>
          <a:p>
            <a:pPr algn="r"/>
            <a:r>
              <a:rPr lang="en-US" sz="2600" dirty="0">
                <a:solidFill>
                  <a:srgbClr val="009DDC"/>
                </a:solidFill>
                <a:latin typeface="Calibri Light" panose="020F0302020204030204" pitchFamily="34" charset="0"/>
                <a:cs typeface="Calibri Light" panose="020F0302020204030204" pitchFamily="34" charset="0"/>
              </a:rPr>
              <a:t>Thank you | questions</a:t>
            </a:r>
          </a:p>
        </p:txBody>
      </p:sp>
    </p:spTree>
    <p:extLst>
      <p:ext uri="{BB962C8B-B14F-4D97-AF65-F5344CB8AC3E}">
        <p14:creationId xmlns:p14="http://schemas.microsoft.com/office/powerpoint/2010/main" val="1941240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a:xfrm>
            <a:off x="1160206" y="1175040"/>
            <a:ext cx="7531292" cy="4829760"/>
          </a:xfrm>
        </p:spPr>
        <p:txBody>
          <a:bodyPr/>
          <a:lstStyle/>
          <a:p>
            <a:pPr marL="0" indent="0">
              <a:lnSpc>
                <a:spcPct val="90000"/>
              </a:lnSpc>
              <a:spcBef>
                <a:spcPct val="0"/>
              </a:spcBef>
              <a:buClr>
                <a:schemeClr val="tx1"/>
              </a:buClr>
              <a:buNone/>
              <a:defRPr/>
            </a:pPr>
            <a:r>
              <a:rPr lang="en-US" sz="2400" b="1" dirty="0"/>
              <a:t>Back injuries are the number one workplace safety issue: </a:t>
            </a:r>
          </a:p>
          <a:p>
            <a:pPr marL="0" indent="0">
              <a:lnSpc>
                <a:spcPct val="90000"/>
              </a:lnSpc>
              <a:spcBef>
                <a:spcPct val="0"/>
              </a:spcBef>
              <a:buClr>
                <a:schemeClr val="tx1"/>
              </a:buClr>
              <a:buNone/>
              <a:defRPr/>
            </a:pPr>
            <a:endParaRPr lang="en-US" sz="1100" dirty="0"/>
          </a:p>
          <a:p>
            <a:pPr>
              <a:lnSpc>
                <a:spcPct val="90000"/>
              </a:lnSpc>
              <a:buClrTx/>
              <a:buSzPct val="100000"/>
              <a:buFont typeface="Wingdings" pitchFamily="2" charset="2"/>
              <a:buChar char="§"/>
              <a:defRPr/>
            </a:pPr>
            <a:r>
              <a:rPr lang="en-US" sz="2400" b="1" dirty="0"/>
              <a:t>Back injuries account for 20% of all injuries and illnesses in the workplace.   </a:t>
            </a:r>
          </a:p>
          <a:p>
            <a:pPr>
              <a:lnSpc>
                <a:spcPct val="90000"/>
              </a:lnSpc>
              <a:buClrTx/>
              <a:buSzPct val="100000"/>
              <a:buFont typeface="Wingdings" pitchFamily="2" charset="2"/>
              <a:buChar char="§"/>
              <a:defRPr/>
            </a:pPr>
            <a:r>
              <a:rPr lang="en-US" sz="2400" b="1" dirty="0"/>
              <a:t>Cumulative trauma injuries which include back injuries account for 31% of all workplace injuries and 43% of the cost of claims.</a:t>
            </a:r>
          </a:p>
          <a:p>
            <a:pPr>
              <a:lnSpc>
                <a:spcPct val="90000"/>
              </a:lnSpc>
              <a:buClrTx/>
              <a:buSzPct val="100000"/>
              <a:buFont typeface="Wingdings" pitchFamily="2" charset="2"/>
              <a:buChar char="§"/>
              <a:defRPr/>
            </a:pPr>
            <a:r>
              <a:rPr lang="en-US" sz="2400" b="1" dirty="0"/>
              <a:t>These injuries result in costs and aggravation for the injured person.</a:t>
            </a:r>
          </a:p>
          <a:p>
            <a:pPr>
              <a:lnSpc>
                <a:spcPct val="90000"/>
              </a:lnSpc>
              <a:buClrTx/>
              <a:buSzPct val="100000"/>
              <a:buFont typeface="Wingdings" pitchFamily="2" charset="2"/>
              <a:buChar char="§"/>
              <a:defRPr/>
            </a:pPr>
            <a:r>
              <a:rPr lang="en-US" sz="2400" b="1" dirty="0"/>
              <a:t>They also create problems for the organization with lost time, productivity impacts and higher insurance costs.</a:t>
            </a:r>
            <a:endParaRPr lang="en-US" sz="24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Why Take Safe Lifting Training?</a:t>
            </a:r>
            <a:endParaRPr lang="en-US" sz="2000" dirty="0">
              <a:effectLst/>
            </a:endParaRPr>
          </a:p>
        </p:txBody>
      </p:sp>
    </p:spTree>
    <p:extLst>
      <p:ext uri="{BB962C8B-B14F-4D97-AF65-F5344CB8AC3E}">
        <p14:creationId xmlns:p14="http://schemas.microsoft.com/office/powerpoint/2010/main" val="3549297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a:xfrm>
            <a:off x="1160206" y="1175040"/>
            <a:ext cx="7531292" cy="4829760"/>
          </a:xfrm>
        </p:spPr>
        <p:txBody>
          <a:bodyPr/>
          <a:lstStyle/>
          <a:p>
            <a:pPr marL="0" indent="0">
              <a:lnSpc>
                <a:spcPct val="90000"/>
              </a:lnSpc>
              <a:spcBef>
                <a:spcPct val="0"/>
              </a:spcBef>
              <a:buClr>
                <a:schemeClr val="tx1"/>
              </a:buClr>
              <a:buNone/>
              <a:defRPr/>
            </a:pPr>
            <a:r>
              <a:rPr lang="en-US" sz="3200" b="1" dirty="0"/>
              <a:t>Back injuries are the number one workplace safety issue (continued): </a:t>
            </a:r>
            <a:endParaRPr lang="en-US" sz="3200" b="1" dirty="0" smtClean="0"/>
          </a:p>
          <a:p>
            <a:pPr marL="0" indent="0">
              <a:lnSpc>
                <a:spcPct val="90000"/>
              </a:lnSpc>
              <a:spcBef>
                <a:spcPct val="0"/>
              </a:spcBef>
              <a:buClr>
                <a:schemeClr val="tx1"/>
              </a:buClr>
              <a:buNone/>
              <a:defRPr/>
            </a:pPr>
            <a:endParaRPr lang="en-US" sz="1100" dirty="0"/>
          </a:p>
          <a:p>
            <a:pPr>
              <a:lnSpc>
                <a:spcPct val="90000"/>
              </a:lnSpc>
              <a:buClrTx/>
              <a:buSzPct val="100000"/>
              <a:buFont typeface="Wingdings" pitchFamily="2" charset="2"/>
              <a:buChar char="§"/>
              <a:defRPr/>
            </a:pPr>
            <a:r>
              <a:rPr lang="en-US" sz="2800" b="1" dirty="0"/>
              <a:t>Preventive training and awareness is in everyone’s best interests!</a:t>
            </a:r>
          </a:p>
          <a:p>
            <a:pPr>
              <a:lnSpc>
                <a:spcPct val="90000"/>
              </a:lnSpc>
              <a:buClrTx/>
              <a:buSzPct val="100000"/>
              <a:buFont typeface="Wingdings" pitchFamily="2" charset="2"/>
              <a:buChar char="§"/>
              <a:defRPr/>
            </a:pPr>
            <a:r>
              <a:rPr lang="en-US" sz="2800" b="1" dirty="0"/>
              <a:t>Workplace safety requires Agencies to provide employees with a workplace that is “free of recognized hazards.”  </a:t>
            </a:r>
          </a:p>
          <a:p>
            <a:pPr>
              <a:lnSpc>
                <a:spcPct val="90000"/>
              </a:lnSpc>
              <a:buClrTx/>
              <a:buSzPct val="100000"/>
              <a:buFont typeface="Wingdings" pitchFamily="2" charset="2"/>
              <a:buChar char="§"/>
              <a:defRPr/>
            </a:pPr>
            <a:r>
              <a:rPr lang="en-US" sz="2800" b="1" dirty="0"/>
              <a:t>Agencies should have a training program and back safety is the foundation of an effective Safety Program.</a:t>
            </a:r>
            <a:endParaRPr lang="en-US" sz="28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Why Take Safe Lifting Training?</a:t>
            </a:r>
            <a:endParaRPr lang="en-US" sz="2000" dirty="0">
              <a:effectLst/>
            </a:endParaRPr>
          </a:p>
        </p:txBody>
      </p:sp>
    </p:spTree>
    <p:extLst>
      <p:ext uri="{BB962C8B-B14F-4D97-AF65-F5344CB8AC3E}">
        <p14:creationId xmlns:p14="http://schemas.microsoft.com/office/powerpoint/2010/main" val="350334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a:xfrm>
            <a:off x="1160206" y="1175040"/>
            <a:ext cx="7531292" cy="4829760"/>
          </a:xfrm>
        </p:spPr>
        <p:txBody>
          <a:bodyPr/>
          <a:lstStyle/>
          <a:p>
            <a:pPr marL="0" indent="0">
              <a:lnSpc>
                <a:spcPct val="90000"/>
              </a:lnSpc>
              <a:spcBef>
                <a:spcPct val="0"/>
              </a:spcBef>
              <a:buClr>
                <a:schemeClr val="tx1"/>
              </a:buClr>
              <a:buNone/>
              <a:defRPr/>
            </a:pPr>
            <a:r>
              <a:rPr lang="en-US" sz="2800" b="1" dirty="0"/>
              <a:t>How your back works:</a:t>
            </a:r>
          </a:p>
          <a:p>
            <a:pPr marL="0" indent="0">
              <a:lnSpc>
                <a:spcPct val="90000"/>
              </a:lnSpc>
              <a:spcBef>
                <a:spcPct val="0"/>
              </a:spcBef>
              <a:buClr>
                <a:schemeClr val="tx1"/>
              </a:buClr>
              <a:buNone/>
              <a:defRPr/>
            </a:pPr>
            <a:endParaRPr lang="en-US" sz="1100" dirty="0"/>
          </a:p>
          <a:p>
            <a:pPr>
              <a:lnSpc>
                <a:spcPct val="90000"/>
              </a:lnSpc>
              <a:buClrTx/>
              <a:buSzPct val="100000"/>
              <a:buFont typeface="Wingdings" pitchFamily="2" charset="2"/>
              <a:buChar char="§"/>
              <a:defRPr/>
            </a:pPr>
            <a:r>
              <a:rPr lang="en-US" sz="2800" b="1" dirty="0"/>
              <a:t>The S-curve in your back acts as a giant spring to support weight.</a:t>
            </a:r>
          </a:p>
          <a:p>
            <a:pPr>
              <a:lnSpc>
                <a:spcPct val="90000"/>
              </a:lnSpc>
              <a:buClrTx/>
              <a:buSzPct val="100000"/>
              <a:buFont typeface="Wingdings" pitchFamily="2" charset="2"/>
              <a:buChar char="§"/>
              <a:defRPr/>
            </a:pPr>
            <a:r>
              <a:rPr lang="en-US" sz="2800" b="1" dirty="0"/>
              <a:t>Discs provide cushion between vertebrae.</a:t>
            </a:r>
          </a:p>
          <a:p>
            <a:pPr>
              <a:lnSpc>
                <a:spcPct val="90000"/>
              </a:lnSpc>
              <a:buClrTx/>
              <a:buSzPct val="100000"/>
              <a:buFont typeface="Wingdings" pitchFamily="2" charset="2"/>
              <a:buChar char="§"/>
              <a:defRPr/>
            </a:pPr>
            <a:r>
              <a:rPr lang="en-US" sz="2800" b="1" dirty="0"/>
              <a:t>Nerves branch out from spinal cord.</a:t>
            </a:r>
          </a:p>
          <a:p>
            <a:pPr>
              <a:lnSpc>
                <a:spcPct val="90000"/>
              </a:lnSpc>
              <a:buClrTx/>
              <a:buSzPct val="100000"/>
              <a:buFont typeface="Wingdings" pitchFamily="2" charset="2"/>
              <a:buChar char="§"/>
              <a:defRPr/>
            </a:pPr>
            <a:r>
              <a:rPr lang="en-US" sz="2800" b="1" dirty="0"/>
              <a:t>Ligaments hold the skeletal structure together.</a:t>
            </a:r>
          </a:p>
          <a:p>
            <a:pPr>
              <a:lnSpc>
                <a:spcPct val="90000"/>
              </a:lnSpc>
              <a:buClrTx/>
              <a:buSzPct val="100000"/>
              <a:buFont typeface="Wingdings" pitchFamily="2" charset="2"/>
              <a:buChar char="§"/>
              <a:defRPr/>
            </a:pPr>
            <a:r>
              <a:rPr lang="en-US" sz="2800" b="1" dirty="0"/>
              <a:t>There are relatively few muscles in the back. Support comes from the stomach and spine.</a:t>
            </a:r>
            <a:endParaRPr lang="en-US" sz="28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Back Anatomy</a:t>
            </a:r>
            <a:endParaRPr lang="en-US" sz="2000" dirty="0">
              <a:effectLst/>
            </a:endParaRPr>
          </a:p>
        </p:txBody>
      </p:sp>
    </p:spTree>
    <p:extLst>
      <p:ext uri="{BB962C8B-B14F-4D97-AF65-F5344CB8AC3E}">
        <p14:creationId xmlns:p14="http://schemas.microsoft.com/office/powerpoint/2010/main" val="1698630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a:xfrm>
            <a:off x="1160206" y="1175040"/>
            <a:ext cx="7531292" cy="4829760"/>
          </a:xfrm>
        </p:spPr>
        <p:txBody>
          <a:bodyPr/>
          <a:lstStyle/>
          <a:p>
            <a:pPr marL="0" indent="0">
              <a:lnSpc>
                <a:spcPct val="90000"/>
              </a:lnSpc>
              <a:spcBef>
                <a:spcPct val="0"/>
              </a:spcBef>
              <a:buClr>
                <a:schemeClr val="tx1"/>
              </a:buClr>
              <a:buNone/>
              <a:defRPr/>
            </a:pPr>
            <a:r>
              <a:rPr lang="en-US" sz="3200" b="1" dirty="0"/>
              <a:t>How your back works (continued):</a:t>
            </a:r>
          </a:p>
          <a:p>
            <a:pPr marL="0" indent="0">
              <a:buNone/>
              <a:defRPr/>
            </a:pPr>
            <a:endParaRPr lang="en-US" sz="1100" dirty="0"/>
          </a:p>
          <a:p>
            <a:pPr>
              <a:lnSpc>
                <a:spcPct val="90000"/>
              </a:lnSpc>
              <a:buClrTx/>
              <a:buSzPct val="100000"/>
              <a:buFont typeface="Wingdings" pitchFamily="2" charset="2"/>
              <a:buChar char="§"/>
              <a:defRPr/>
            </a:pPr>
            <a:r>
              <a:rPr lang="en-US" sz="3200" b="1" dirty="0"/>
              <a:t>Neutral posture is the proper alignment of the body between extremes.  The ears, shoulders, hips, knees and ankles are aligned.</a:t>
            </a:r>
          </a:p>
          <a:p>
            <a:pPr>
              <a:lnSpc>
                <a:spcPct val="90000"/>
              </a:lnSpc>
              <a:buClrTx/>
              <a:buSzPct val="100000"/>
              <a:buFont typeface="Wingdings" pitchFamily="2" charset="2"/>
              <a:buChar char="§"/>
              <a:defRPr/>
            </a:pPr>
            <a:r>
              <a:rPr lang="en-US" sz="3200" b="1" dirty="0"/>
              <a:t>This is the strongest and most balanced position when stress is most minimal.</a:t>
            </a:r>
            <a:endParaRPr lang="en-US" sz="32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Back Anatomy</a:t>
            </a:r>
            <a:endParaRPr lang="en-US" sz="2000" dirty="0">
              <a:effectLst/>
            </a:endParaRPr>
          </a:p>
        </p:txBody>
      </p:sp>
    </p:spTree>
    <p:extLst>
      <p:ext uri="{BB962C8B-B14F-4D97-AF65-F5344CB8AC3E}">
        <p14:creationId xmlns:p14="http://schemas.microsoft.com/office/powerpoint/2010/main" val="3984430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a:xfrm>
            <a:off x="1160206" y="1175040"/>
            <a:ext cx="7531292" cy="4829760"/>
          </a:xfrm>
        </p:spPr>
        <p:txBody>
          <a:bodyPr/>
          <a:lstStyle/>
          <a:p>
            <a:pPr marL="0" indent="0">
              <a:lnSpc>
                <a:spcPct val="90000"/>
              </a:lnSpc>
              <a:spcBef>
                <a:spcPct val="0"/>
              </a:spcBef>
              <a:buClr>
                <a:schemeClr val="tx1"/>
              </a:buClr>
              <a:buNone/>
              <a:defRPr/>
            </a:pPr>
            <a:r>
              <a:rPr lang="en-US" sz="3200" b="1" dirty="0"/>
              <a:t>The most common types:  </a:t>
            </a:r>
          </a:p>
          <a:p>
            <a:pPr marL="0" indent="0">
              <a:buSzPct val="80000"/>
              <a:buFont typeface="Wingdings" pitchFamily="2" charset="2"/>
              <a:buNone/>
              <a:defRPr/>
            </a:pPr>
            <a:endParaRPr lang="en-US" sz="1100" dirty="0"/>
          </a:p>
          <a:p>
            <a:pPr>
              <a:lnSpc>
                <a:spcPct val="90000"/>
              </a:lnSpc>
              <a:buClrTx/>
              <a:buSzPct val="100000"/>
              <a:buFont typeface="Wingdings" pitchFamily="2" charset="2"/>
              <a:buChar char="§"/>
              <a:defRPr/>
            </a:pPr>
            <a:r>
              <a:rPr lang="en-US" sz="3200" b="1" dirty="0"/>
              <a:t>Strains from overused or overstretched muscles.</a:t>
            </a:r>
          </a:p>
          <a:p>
            <a:pPr>
              <a:lnSpc>
                <a:spcPct val="90000"/>
              </a:lnSpc>
              <a:buClrTx/>
              <a:buSzPct val="100000"/>
              <a:buFont typeface="Wingdings" pitchFamily="2" charset="2"/>
              <a:buChar char="§"/>
              <a:defRPr/>
            </a:pPr>
            <a:r>
              <a:rPr lang="en-US" sz="3200" b="1" dirty="0"/>
              <a:t>Sprains from torn ligaments as a result of sudden movement.</a:t>
            </a:r>
          </a:p>
          <a:p>
            <a:pPr>
              <a:lnSpc>
                <a:spcPct val="90000"/>
              </a:lnSpc>
              <a:buClrTx/>
              <a:buSzPct val="100000"/>
              <a:buFont typeface="Wingdings" pitchFamily="2" charset="2"/>
              <a:buChar char="§"/>
              <a:defRPr/>
            </a:pPr>
            <a:r>
              <a:rPr lang="en-US" sz="3200" b="1" dirty="0"/>
              <a:t>Herniated disc from the loss of the spine’s cushioning ability.  This is usually caused from strain and aging.</a:t>
            </a:r>
            <a:endParaRPr lang="en-US" sz="32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Causes of Injury and Discomfort</a:t>
            </a:r>
            <a:endParaRPr lang="en-US" sz="2000" dirty="0">
              <a:effectLst/>
            </a:endParaRPr>
          </a:p>
        </p:txBody>
      </p:sp>
    </p:spTree>
    <p:extLst>
      <p:ext uri="{BB962C8B-B14F-4D97-AF65-F5344CB8AC3E}">
        <p14:creationId xmlns:p14="http://schemas.microsoft.com/office/powerpoint/2010/main" val="11335591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a:xfrm>
            <a:off x="1160206" y="1175040"/>
            <a:ext cx="7531292" cy="4829760"/>
          </a:xfrm>
        </p:spPr>
        <p:txBody>
          <a:bodyPr/>
          <a:lstStyle/>
          <a:p>
            <a:pPr marL="0" indent="0">
              <a:lnSpc>
                <a:spcPct val="90000"/>
              </a:lnSpc>
              <a:spcBef>
                <a:spcPct val="0"/>
              </a:spcBef>
              <a:buClr>
                <a:schemeClr val="tx1"/>
              </a:buClr>
              <a:buNone/>
              <a:defRPr/>
            </a:pPr>
            <a:r>
              <a:rPr lang="en-US" sz="3200" b="1" dirty="0"/>
              <a:t>Contributing factors:</a:t>
            </a:r>
          </a:p>
          <a:p>
            <a:pPr marL="0" indent="0">
              <a:buNone/>
              <a:defRPr/>
            </a:pPr>
            <a:endParaRPr lang="en-US" sz="1100" b="1" dirty="0"/>
          </a:p>
          <a:p>
            <a:pPr>
              <a:lnSpc>
                <a:spcPct val="90000"/>
              </a:lnSpc>
              <a:buClrTx/>
              <a:buSzPct val="100000"/>
              <a:buFont typeface="Wingdings" pitchFamily="2" charset="2"/>
              <a:buChar char="§"/>
              <a:defRPr/>
            </a:pPr>
            <a:r>
              <a:rPr lang="en-US" sz="3200" b="1" dirty="0"/>
              <a:t>Repetitive work, i.e., bending, twisting, pushing, pulling and lifting.</a:t>
            </a:r>
          </a:p>
          <a:p>
            <a:pPr>
              <a:lnSpc>
                <a:spcPct val="90000"/>
              </a:lnSpc>
              <a:buClrTx/>
              <a:buSzPct val="100000"/>
              <a:buFont typeface="Wingdings" pitchFamily="2" charset="2"/>
              <a:buChar char="§"/>
              <a:defRPr/>
            </a:pPr>
            <a:r>
              <a:rPr lang="en-US" sz="3200" b="1" dirty="0"/>
              <a:t>Slipping, tripping and falling.</a:t>
            </a:r>
          </a:p>
          <a:p>
            <a:pPr>
              <a:lnSpc>
                <a:spcPct val="90000"/>
              </a:lnSpc>
              <a:buClrTx/>
              <a:buSzPct val="100000"/>
              <a:buFont typeface="Wingdings" pitchFamily="2" charset="2"/>
              <a:buChar char="§"/>
              <a:defRPr/>
            </a:pPr>
            <a:r>
              <a:rPr lang="en-US" sz="3200" b="1" dirty="0"/>
              <a:t>Twisting while spine is supporting a heavy load.</a:t>
            </a:r>
          </a:p>
          <a:p>
            <a:pPr>
              <a:lnSpc>
                <a:spcPct val="90000"/>
              </a:lnSpc>
              <a:buClrTx/>
              <a:buSzPct val="100000"/>
              <a:buFont typeface="Wingdings" pitchFamily="2" charset="2"/>
              <a:buChar char="§"/>
              <a:defRPr/>
            </a:pPr>
            <a:r>
              <a:rPr lang="en-US" sz="3200" b="1" dirty="0"/>
              <a:t>Heavy physical work. </a:t>
            </a:r>
            <a:endParaRPr lang="en-US" sz="32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Causes of Injury and Discomfort</a:t>
            </a:r>
            <a:endParaRPr lang="en-US" sz="2000" dirty="0">
              <a:effectLst/>
            </a:endParaRPr>
          </a:p>
        </p:txBody>
      </p:sp>
    </p:spTree>
    <p:extLst>
      <p:ext uri="{BB962C8B-B14F-4D97-AF65-F5344CB8AC3E}">
        <p14:creationId xmlns:p14="http://schemas.microsoft.com/office/powerpoint/2010/main" val="2290990061"/>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F787E1384BB274C8F8FAF99663BEFA3" ma:contentTypeVersion="37" ma:contentTypeDescription="Create a new document." ma:contentTypeScope="" ma:versionID="aaca717325b17ee4caabd152deddc3c5">
  <xsd:schema xmlns:xsd="http://www.w3.org/2001/XMLSchema" xmlns:xs="http://www.w3.org/2001/XMLSchema" xmlns:p="http://schemas.microsoft.com/office/2006/metadata/properties" xmlns:ns2="a463d050-d0ed-4b5a-a34c-0075d93dcf31" targetNamespace="http://schemas.microsoft.com/office/2006/metadata/properties" ma:root="true" ma:fieldsID="d52cd6d727d08fe7a1b06b18aa8df11c" ns2:_="">
    <xsd:import namespace="a463d050-d0ed-4b5a-a34c-0075d93dcf31"/>
    <xsd:element name="properties">
      <xsd:complexType>
        <xsd:sequence>
          <xsd:element name="documentManagement">
            <xsd:complexType>
              <xsd:all>
                <xsd:element ref="ns2:Information_x0020_Classification" minOccurs="0"/>
                <xsd:element ref="ns2:Line_x0020_of_x0020_Busines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63d050-d0ed-4b5a-a34c-0075d93dcf31" elementFormDefault="qualified">
    <xsd:import namespace="http://schemas.microsoft.com/office/2006/documentManagement/types"/>
    <xsd:import namespace="http://schemas.microsoft.com/office/infopath/2007/PartnerControls"/>
    <xsd:element name="Information_x0020_Classification" ma:index="5" nillable="true" ma:displayName="Department" ma:format="Dropdown" ma:internalName="Information_x0020_Classification" ma:readOnly="false">
      <xsd:simpleType>
        <xsd:restriction base="dms:Choice">
          <xsd:enumeration value="Business Development"/>
          <xsd:enumeration value="Colleague Resources"/>
          <xsd:enumeration value="Communications"/>
          <xsd:enumeration value="Finance"/>
          <xsd:enumeration value="Implementation"/>
          <xsd:enumeration value="IT"/>
          <xsd:enumeration value="Internal Audit"/>
          <xsd:enumeration value="Legal"/>
          <xsd:enumeration value="Operations"/>
          <xsd:enumeration value="Administration"/>
          <xsd:enumeration value="TPM"/>
          <xsd:enumeration value="University"/>
        </xsd:restriction>
      </xsd:simpleType>
    </xsd:element>
    <xsd:element name="Line_x0020_of_x0020_Business" ma:index="6" nillable="true" ma:displayName="Line of Business" ma:default="N/A" ma:description="Select appropriate LOB if applicable so that content is categorized for searchability." ma:format="Dropdown" ma:internalName="Line_x0020_of_x0020_Business" ma:readOnly="false">
      <xsd:simpleType>
        <xsd:restriction base="dms:Choice">
          <xsd:enumeration value="Absence Mgmt"/>
          <xsd:enumeration value="Carrier Relations"/>
          <xsd:enumeration value="Client Support Services"/>
          <xsd:enumeration value="Disability"/>
          <xsd:enumeration value="Liability"/>
          <xsd:enumeration value="Managed Care"/>
          <xsd:enumeration value="Professional Liability"/>
          <xsd:enumeration value="SIU"/>
          <xsd:enumeration value="Specialty"/>
          <xsd:enumeration value="Work Comp"/>
          <xsd:enumeration value="N/A"/>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Description"/>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documentManagement>
    <Line_x0020_of_x0020_Business xmlns="a463d050-d0ed-4b5a-a34c-0075d93dcf31">N/A</Line_x0020_of_x0020_Business>
    <Information_x0020_Classification xmlns="a463d050-d0ed-4b5a-a34c-0075d93dcf31" xsi:nil="true"/>
  </documentManagement>
</p:properties>
</file>

<file path=customXml/itemProps1.xml><?xml version="1.0" encoding="utf-8"?>
<ds:datastoreItem xmlns:ds="http://schemas.openxmlformats.org/officeDocument/2006/customXml" ds:itemID="{B80356C1-6E4D-4FC7-93AF-6E7D10F251E4}">
  <ds:schemaRefs>
    <ds:schemaRef ds:uri="http://schemas.microsoft.com/sharepoint/v3/contenttype/forms"/>
  </ds:schemaRefs>
</ds:datastoreItem>
</file>

<file path=customXml/itemProps2.xml><?xml version="1.0" encoding="utf-8"?>
<ds:datastoreItem xmlns:ds="http://schemas.openxmlformats.org/officeDocument/2006/customXml" ds:itemID="{F860CD56-EC48-4526-9F8B-827CEABD6E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63d050-d0ed-4b5a-a34c-0075d93dcf3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37B6943-A4AA-4FF3-9E1B-76D3B458004F}">
  <ds:schemaRef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purl.org/dc/dcmitype/"/>
    <ds:schemaRef ds:uri="a463d050-d0ed-4b5a-a34c-0075d93dcf31"/>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1668</TotalTime>
  <Words>1596</Words>
  <Application>Microsoft Office PowerPoint</Application>
  <PresentationFormat>On-screen Show (4:3)</PresentationFormat>
  <Paragraphs>194</Paragraphs>
  <Slides>30</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2" baseType="lpstr">
      <vt:lpstr>1_Office Theme</vt:lpstr>
      <vt:lpstr>Clip</vt:lpstr>
      <vt:lpstr>Safe Lifting – Back Injury Prevention Sedgwick Risk Services Presented by  Sedgwick on behalf of ORM  March 2020</vt:lpstr>
      <vt:lpstr>Disclaimer</vt:lpstr>
      <vt:lpstr>Course Outline – Safe Lifting</vt:lpstr>
      <vt:lpstr>Why Take Safe Lifting Training?</vt:lpstr>
      <vt:lpstr>Why Take Safe Lifting Training?</vt:lpstr>
      <vt:lpstr>Back Anatomy</vt:lpstr>
      <vt:lpstr>Back Anatomy</vt:lpstr>
      <vt:lpstr>Causes of Injury and Discomfort</vt:lpstr>
      <vt:lpstr>Causes of Injury and Discomfort</vt:lpstr>
      <vt:lpstr>Causes of Injury and Discomfort</vt:lpstr>
      <vt:lpstr>Your Personal Preparation</vt:lpstr>
      <vt:lpstr>Your Personal Preparation</vt:lpstr>
      <vt:lpstr>Your Personal Preparation</vt:lpstr>
      <vt:lpstr>Scenarios: Proper Techniques</vt:lpstr>
      <vt:lpstr>Scenarios: Proper Techniques</vt:lpstr>
      <vt:lpstr>Scenarios: Proper Techniques</vt:lpstr>
      <vt:lpstr>Scenarios: Proper Techniques</vt:lpstr>
      <vt:lpstr>Scenarios: Proper Techniques</vt:lpstr>
      <vt:lpstr>Scenarios: Proper Techniques</vt:lpstr>
      <vt:lpstr>Scenarios: Proper Techniques</vt:lpstr>
      <vt:lpstr>Scenarios: Proper Techniques</vt:lpstr>
      <vt:lpstr>Specialized Lifting Techniques</vt:lpstr>
      <vt:lpstr>Specialized Lifting Techniques</vt:lpstr>
      <vt:lpstr>Specialized Lifting Techniques</vt:lpstr>
      <vt:lpstr>What Else Will Help?</vt:lpstr>
      <vt:lpstr>What Else Will Help?</vt:lpstr>
      <vt:lpstr>What Else Will Help?</vt:lpstr>
      <vt:lpstr>Summary</vt:lpstr>
      <vt:lpstr>Summary (Continued)</vt:lpstr>
      <vt:lpstr>PowerPoint Presentation</vt:lpstr>
    </vt:vector>
  </TitlesOfParts>
  <Company>Sedgwick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White background</dc:title>
  <dc:creator>Waites, Karen W.</dc:creator>
  <dc:description>Public entity experience</dc:description>
  <cp:lastModifiedBy>Kovacs, Andrew</cp:lastModifiedBy>
  <cp:revision>262</cp:revision>
  <dcterms:created xsi:type="dcterms:W3CDTF">2014-12-02T20:26:26Z</dcterms:created>
  <dcterms:modified xsi:type="dcterms:W3CDTF">2020-03-19T15:50:53Z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
    <vt:lpwstr>Public Entity Experience</vt:lpwstr>
  </property>
  <property fmtid="{D5CDD505-2E9C-101B-9397-08002B2CF9AE}" pid="3" name="SlideDescription">
    <vt:lpwstr>Public entity experience</vt:lpwstr>
  </property>
  <property fmtid="{D5CDD505-2E9C-101B-9397-08002B2CF9AE}" pid="4" name="ContentTypeId">
    <vt:lpwstr>0x010100BF787E1384BB274C8F8FAF99663BEFA3</vt:lpwstr>
  </property>
</Properties>
</file>