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5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AA8F30EF-D008-0149-B7C2-6CDF659326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a16="http://schemas.microsoft.com/office/drawing/2014/main" xmlns=""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a16="http://schemas.microsoft.com/office/drawing/2014/main" xmlns=""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a16="http://schemas.microsoft.com/office/drawing/2014/main" xmlns=""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a16="http://schemas.microsoft.com/office/drawing/2014/main" xmlns="" id="{F8905D8C-A5E0-BF4D-A4E8-75775D0A2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a16="http://schemas.microsoft.com/office/drawing/2014/main" xmlns=""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7AD2E4E-14B2-184E-9354-9B1AECA27C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a16="http://schemas.microsoft.com/office/drawing/2014/main" xmlns=""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a16="http://schemas.microsoft.com/office/drawing/2014/main" xmlns=""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xmlns=""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xmlns="" id="{70AD9C9F-A6D8-3C49-A93C-967F876440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C351545-BF0A-2C40-AB70-30A2DCADCE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a16="http://schemas.microsoft.com/office/drawing/2014/main" xmlns=""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a16="http://schemas.microsoft.com/office/drawing/2014/main" xmlns=""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FFCECDE1-8527-6C43-ADCC-CCCC7BF92AFA}"/>
              </a:ext>
            </a:extLst>
          </p:cNvPr>
          <p:cNvSpPr>
            <a:spLocks noGrp="1"/>
          </p:cNvSpPr>
          <p:nvPr>
            <p:ph type="title"/>
          </p:nvPr>
        </p:nvSpPr>
        <p:spPr>
          <a:xfrm>
            <a:off x="-2516189" y="3994030"/>
            <a:ext cx="11445240" cy="2321101"/>
          </a:xfrm>
        </p:spPr>
        <p:txBody>
          <a:bodyPr/>
          <a:lstStyle/>
          <a:p>
            <a:r>
              <a:rPr lang="en-US" altLang="en-US" b="1" dirty="0">
                <a:solidFill>
                  <a:schemeClr val="tx1"/>
                </a:solidFill>
              </a:rPr>
              <a:t>Safe Lifting – Back Injury Prevention Sedgwick 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600" b="1" dirty="0"/>
              <a:t>Contributing factors (continued):</a:t>
            </a:r>
          </a:p>
          <a:p>
            <a:pPr marL="0" indent="0">
              <a:buNone/>
              <a:defRPr/>
            </a:pPr>
            <a:endParaRPr lang="en-US" sz="1100" dirty="0"/>
          </a:p>
          <a:p>
            <a:pPr>
              <a:lnSpc>
                <a:spcPct val="90000"/>
              </a:lnSpc>
              <a:buClrTx/>
              <a:buSzPct val="100000"/>
              <a:buFont typeface="Wingdings" pitchFamily="2" charset="2"/>
              <a:buChar char="§"/>
              <a:defRPr/>
            </a:pPr>
            <a:r>
              <a:rPr lang="en-US" sz="3600" b="1" dirty="0"/>
              <a:t>Poor physical condition.</a:t>
            </a:r>
          </a:p>
          <a:p>
            <a:pPr>
              <a:lnSpc>
                <a:spcPct val="90000"/>
              </a:lnSpc>
              <a:buClrTx/>
              <a:buSzPct val="100000"/>
              <a:buFont typeface="Wingdings" pitchFamily="2" charset="2"/>
              <a:buChar char="§"/>
              <a:defRPr/>
            </a:pPr>
            <a:r>
              <a:rPr lang="en-US" sz="3600" b="1" dirty="0"/>
              <a:t>Being overweight.</a:t>
            </a:r>
          </a:p>
          <a:p>
            <a:pPr>
              <a:lnSpc>
                <a:spcPct val="90000"/>
              </a:lnSpc>
              <a:buClrTx/>
              <a:buSzPct val="100000"/>
              <a:buFont typeface="Wingdings" pitchFamily="2" charset="2"/>
              <a:buChar char="§"/>
              <a:defRPr/>
            </a:pPr>
            <a:r>
              <a:rPr lang="en-US" sz="3600" b="1" dirty="0"/>
              <a:t>Loss of flexibility.</a:t>
            </a:r>
          </a:p>
          <a:p>
            <a:pPr>
              <a:lnSpc>
                <a:spcPct val="90000"/>
              </a:lnSpc>
              <a:buClrTx/>
              <a:buSzPct val="100000"/>
              <a:buFont typeface="Wingdings" pitchFamily="2" charset="2"/>
              <a:buChar char="§"/>
              <a:defRPr/>
            </a:pPr>
            <a:r>
              <a:rPr lang="en-US" sz="3600" b="1" dirty="0"/>
              <a:t>Body mechanics and work habits.</a:t>
            </a:r>
          </a:p>
          <a:p>
            <a:pPr>
              <a:lnSpc>
                <a:spcPct val="90000"/>
              </a:lnSpc>
              <a:buClrTx/>
              <a:buSzPct val="100000"/>
              <a:buFont typeface="Wingdings" pitchFamily="2" charset="2"/>
              <a:buChar char="§"/>
              <a:defRPr/>
            </a:pPr>
            <a:r>
              <a:rPr lang="en-US" sz="3600" b="1" dirty="0"/>
              <a:t>Stressful living.</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Causes of Injury and Discomfort</a:t>
            </a:r>
            <a:endParaRPr lang="en-US" sz="2000" dirty="0">
              <a:effectLst/>
            </a:endParaRPr>
          </a:p>
        </p:txBody>
      </p:sp>
    </p:spTree>
    <p:extLst>
      <p:ext uri="{BB962C8B-B14F-4D97-AF65-F5344CB8AC3E}">
        <p14:creationId xmlns:p14="http://schemas.microsoft.com/office/powerpoint/2010/main" val="381518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4000" b="1" dirty="0"/>
              <a:t>Your health:</a:t>
            </a:r>
          </a:p>
          <a:p>
            <a:pPr marL="0" indent="0">
              <a:lnSpc>
                <a:spcPct val="105000"/>
              </a:lnSpc>
              <a:buNone/>
              <a:defRPr/>
            </a:pPr>
            <a:endParaRPr lang="en-US" sz="1100" dirty="0"/>
          </a:p>
          <a:p>
            <a:pPr>
              <a:lnSpc>
                <a:spcPct val="90000"/>
              </a:lnSpc>
              <a:buClrTx/>
              <a:buSzPct val="100000"/>
              <a:buFont typeface="Wingdings" pitchFamily="2" charset="2"/>
              <a:buChar char="§"/>
              <a:defRPr/>
            </a:pPr>
            <a:r>
              <a:rPr lang="en-US" sz="4000" b="1" dirty="0"/>
              <a:t>Maintain good physical health.</a:t>
            </a:r>
          </a:p>
          <a:p>
            <a:pPr>
              <a:lnSpc>
                <a:spcPct val="90000"/>
              </a:lnSpc>
              <a:buClrTx/>
              <a:buSzPct val="100000"/>
              <a:buFont typeface="Wingdings" pitchFamily="2" charset="2"/>
              <a:buChar char="§"/>
              <a:defRPr/>
            </a:pPr>
            <a:r>
              <a:rPr lang="en-US" sz="4000" b="1" dirty="0"/>
              <a:t>Be properly rested.</a:t>
            </a:r>
          </a:p>
          <a:p>
            <a:pPr>
              <a:lnSpc>
                <a:spcPct val="90000"/>
              </a:lnSpc>
              <a:buClrTx/>
              <a:buSzPct val="100000"/>
              <a:buFont typeface="Wingdings" pitchFamily="2" charset="2"/>
              <a:buChar char="§"/>
              <a:defRPr/>
            </a:pPr>
            <a:r>
              <a:rPr lang="en-US" sz="4000" b="1" dirty="0"/>
              <a:t>Eat right.</a:t>
            </a:r>
          </a:p>
          <a:p>
            <a:pPr>
              <a:lnSpc>
                <a:spcPct val="90000"/>
              </a:lnSpc>
              <a:buClrTx/>
              <a:buSzPct val="100000"/>
              <a:buFont typeface="Wingdings" pitchFamily="2" charset="2"/>
              <a:buChar char="§"/>
              <a:defRPr/>
            </a:pPr>
            <a:r>
              <a:rPr lang="en-US" sz="4000" b="1" dirty="0"/>
              <a:t>Reduce stress in your life.</a:t>
            </a:r>
            <a:endParaRPr lang="en-US" sz="4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Your Personal Preparation</a:t>
            </a:r>
            <a:endParaRPr lang="en-US" sz="2000" dirty="0">
              <a:effectLst/>
            </a:endParaRPr>
          </a:p>
        </p:txBody>
      </p:sp>
    </p:spTree>
    <p:extLst>
      <p:ext uri="{BB962C8B-B14F-4D97-AF65-F5344CB8AC3E}">
        <p14:creationId xmlns:p14="http://schemas.microsoft.com/office/powerpoint/2010/main" val="3639218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600" b="1" dirty="0"/>
              <a:t>Stretching and strengthening:</a:t>
            </a:r>
          </a:p>
          <a:p>
            <a:pPr marL="0" indent="0">
              <a:buNone/>
              <a:defRPr/>
            </a:pPr>
            <a:endParaRPr lang="en-US" sz="1100" b="1" dirty="0"/>
          </a:p>
          <a:p>
            <a:pPr>
              <a:lnSpc>
                <a:spcPct val="90000"/>
              </a:lnSpc>
              <a:buClrTx/>
              <a:buSzPct val="100000"/>
              <a:buFont typeface="Wingdings" pitchFamily="2" charset="2"/>
              <a:buChar char="§"/>
              <a:defRPr/>
            </a:pPr>
            <a:r>
              <a:rPr lang="en-US" sz="3600" b="1" dirty="0"/>
              <a:t>Stretching before exposure, both pre-shift and pre-task, will reduce the likelihood of an injury.</a:t>
            </a:r>
          </a:p>
          <a:p>
            <a:pPr>
              <a:lnSpc>
                <a:spcPct val="90000"/>
              </a:lnSpc>
              <a:buClrTx/>
              <a:buSzPct val="100000"/>
              <a:buFont typeface="Wingdings" pitchFamily="2" charset="2"/>
              <a:buChar char="§"/>
              <a:defRPr/>
            </a:pPr>
            <a:r>
              <a:rPr lang="en-US" sz="3600" b="1" dirty="0"/>
              <a:t>Routine strengthening exercises and a physical fitness routine will also reduce the likelihood of an injury.</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Your Personal Preparation</a:t>
            </a:r>
            <a:endParaRPr lang="en-US" sz="2000" dirty="0">
              <a:effectLst/>
            </a:endParaRPr>
          </a:p>
        </p:txBody>
      </p:sp>
    </p:spTree>
    <p:extLst>
      <p:ext uri="{BB962C8B-B14F-4D97-AF65-F5344CB8AC3E}">
        <p14:creationId xmlns:p14="http://schemas.microsoft.com/office/powerpoint/2010/main" val="1940342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2400" b="1" dirty="0"/>
              <a:t>Shoes and back support:</a:t>
            </a:r>
          </a:p>
          <a:p>
            <a:pPr marL="0" indent="0">
              <a:lnSpc>
                <a:spcPct val="90000"/>
              </a:lnSpc>
              <a:spcBef>
                <a:spcPct val="0"/>
              </a:spcBef>
              <a:buClr>
                <a:schemeClr val="tx1"/>
              </a:buClr>
              <a:buNone/>
              <a:defRPr/>
            </a:pPr>
            <a:r>
              <a:rPr lang="en-US" sz="2400" b="1" dirty="0"/>
              <a:t> Shoes:</a:t>
            </a:r>
          </a:p>
          <a:p>
            <a:pPr>
              <a:lnSpc>
                <a:spcPct val="90000"/>
              </a:lnSpc>
              <a:buClrTx/>
              <a:buSzPct val="100000"/>
              <a:buFont typeface="Wingdings" pitchFamily="2" charset="2"/>
              <a:buChar char="§"/>
              <a:defRPr/>
            </a:pPr>
            <a:r>
              <a:rPr lang="en-US" sz="2400" b="1" dirty="0"/>
              <a:t>Wear proper shoes for the job.  They must include non-slip soles.</a:t>
            </a:r>
          </a:p>
          <a:p>
            <a:pPr marL="0" indent="0">
              <a:lnSpc>
                <a:spcPct val="90000"/>
              </a:lnSpc>
              <a:spcBef>
                <a:spcPct val="0"/>
              </a:spcBef>
              <a:buClr>
                <a:schemeClr val="tx1"/>
              </a:buClr>
              <a:buNone/>
              <a:defRPr/>
            </a:pPr>
            <a:r>
              <a:rPr lang="en-US" sz="2400" b="1" dirty="0"/>
              <a:t>Back support recommendations:</a:t>
            </a:r>
          </a:p>
          <a:p>
            <a:pPr>
              <a:lnSpc>
                <a:spcPct val="90000"/>
              </a:lnSpc>
              <a:buClrTx/>
              <a:buSzPct val="100000"/>
              <a:buFont typeface="Wingdings" pitchFamily="2" charset="2"/>
              <a:buChar char="§"/>
              <a:defRPr/>
            </a:pPr>
            <a:r>
              <a:rPr lang="en-US" sz="2400" b="1" dirty="0"/>
              <a:t>Optional use of a lifting belt for additional back support may help if you are experiencing any back issues. </a:t>
            </a:r>
          </a:p>
          <a:p>
            <a:pPr>
              <a:lnSpc>
                <a:spcPct val="90000"/>
              </a:lnSpc>
              <a:buClrTx/>
              <a:buSzPct val="100000"/>
              <a:buFont typeface="Wingdings" pitchFamily="2" charset="2"/>
              <a:buChar char="§"/>
              <a:defRPr/>
            </a:pPr>
            <a:r>
              <a:rPr lang="en-US" sz="2400" b="1" dirty="0"/>
              <a:t>The lifting belt helps by reminding you to use proper body positioning and to not lift more weight. </a:t>
            </a:r>
          </a:p>
          <a:p>
            <a:pPr>
              <a:lnSpc>
                <a:spcPct val="90000"/>
              </a:lnSpc>
              <a:buClrTx/>
              <a:buSzPct val="100000"/>
              <a:buFont typeface="Wingdings" pitchFamily="2" charset="2"/>
              <a:buChar char="§"/>
              <a:defRPr/>
            </a:pPr>
            <a:r>
              <a:rPr lang="en-US" sz="2400" b="1" dirty="0"/>
              <a:t>Note:  NIOSH studies indicate that back supports do not statistically reduce risk of injury. </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Your Personal Preparation</a:t>
            </a:r>
            <a:endParaRPr lang="en-US" sz="2000" dirty="0">
              <a:effectLst/>
            </a:endParaRPr>
          </a:p>
        </p:txBody>
      </p:sp>
    </p:spTree>
    <p:extLst>
      <p:ext uri="{BB962C8B-B14F-4D97-AF65-F5344CB8AC3E}">
        <p14:creationId xmlns:p14="http://schemas.microsoft.com/office/powerpoint/2010/main" val="145631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3323304" cy="4829760"/>
          </a:xfrm>
        </p:spPr>
        <p:txBody>
          <a:bodyPr/>
          <a:lstStyle/>
          <a:p>
            <a:pPr marL="0" indent="0">
              <a:lnSpc>
                <a:spcPct val="90000"/>
              </a:lnSpc>
              <a:spcBef>
                <a:spcPct val="0"/>
              </a:spcBef>
              <a:buClr>
                <a:schemeClr val="tx1"/>
              </a:buClr>
              <a:buNone/>
              <a:defRPr/>
            </a:pPr>
            <a:r>
              <a:rPr lang="en-US" sz="2800" b="1" dirty="0"/>
              <a:t>Awareness and prevention:</a:t>
            </a:r>
          </a:p>
          <a:p>
            <a:pPr marL="0" indent="0">
              <a:lnSpc>
                <a:spcPct val="90000"/>
              </a:lnSpc>
              <a:buNone/>
              <a:defRPr/>
            </a:pPr>
            <a:endParaRPr lang="en-US" sz="1100" dirty="0"/>
          </a:p>
          <a:p>
            <a:pPr>
              <a:lnSpc>
                <a:spcPct val="90000"/>
              </a:lnSpc>
              <a:buClrTx/>
              <a:buSzPct val="100000"/>
              <a:buFont typeface="Wingdings" pitchFamily="2" charset="2"/>
              <a:buChar char="§"/>
              <a:defRPr/>
            </a:pPr>
            <a:r>
              <a:rPr lang="en-US" sz="2400" b="1" dirty="0"/>
              <a:t>Attack the bottom level of the accident triangle.</a:t>
            </a:r>
          </a:p>
          <a:p>
            <a:pPr>
              <a:lnSpc>
                <a:spcPct val="90000"/>
              </a:lnSpc>
              <a:buClrTx/>
              <a:buSzPct val="100000"/>
              <a:buFont typeface="Wingdings" pitchFamily="2" charset="2"/>
              <a:buChar char="§"/>
              <a:defRPr/>
            </a:pPr>
            <a:r>
              <a:rPr lang="en-US" sz="2400" b="1" dirty="0"/>
              <a:t>Reduce overextension, twisting, overloading, and non-neutral posture at work.</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grpSp>
        <p:nvGrpSpPr>
          <p:cNvPr id="10" name="Group 9"/>
          <p:cNvGrpSpPr/>
          <p:nvPr/>
        </p:nvGrpSpPr>
        <p:grpSpPr>
          <a:xfrm>
            <a:off x="4463846" y="1151028"/>
            <a:ext cx="4456113" cy="4198233"/>
            <a:chOff x="4463846" y="1151028"/>
            <a:chExt cx="4456113" cy="4198233"/>
          </a:xfrm>
        </p:grpSpPr>
        <p:graphicFrame>
          <p:nvGraphicFramePr>
            <p:cNvPr id="4" name="Object 3"/>
            <p:cNvGraphicFramePr>
              <a:graphicFrameLocks noChangeAspect="1"/>
            </p:cNvGraphicFramePr>
            <p:nvPr>
              <p:extLst>
                <p:ext uri="{D42A27DB-BD31-4B8C-83A1-F6EECF244321}">
                  <p14:modId xmlns:p14="http://schemas.microsoft.com/office/powerpoint/2010/main" val="4273739943"/>
                </p:ext>
              </p:extLst>
            </p:nvPr>
          </p:nvGraphicFramePr>
          <p:xfrm>
            <a:off x="4463846" y="1151028"/>
            <a:ext cx="4456113" cy="4198233"/>
          </p:xfrm>
          <a:graphic>
            <a:graphicData uri="http://schemas.openxmlformats.org/presentationml/2006/ole">
              <mc:AlternateContent xmlns:mc="http://schemas.openxmlformats.org/markup-compatibility/2006">
                <mc:Choice xmlns:v="urn:schemas-microsoft-com:vml" Requires="v">
                  <p:oleObj spid="_x0000_s1043" name="Clip" r:id="rId3" imgW="4587875" imgH="3665538" progId="MS_ClipArt_Gallery.2">
                    <p:embed/>
                  </p:oleObj>
                </mc:Choice>
                <mc:Fallback>
                  <p:oleObj name="Clip" r:id="rId3" imgW="4587875" imgH="3665538"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3846" y="1151028"/>
                          <a:ext cx="4456113" cy="4198233"/>
                        </a:xfrm>
                        <a:prstGeom prst="rect">
                          <a:avLst/>
                        </a:prstGeom>
                        <a:noFill/>
                        <a:ln>
                          <a:noFill/>
                        </a:ln>
                      </p:spPr>
                    </p:pic>
                  </p:oleObj>
                </mc:Fallback>
              </mc:AlternateContent>
            </a:graphicData>
          </a:graphic>
        </p:graphicFrame>
        <p:sp>
          <p:nvSpPr>
            <p:cNvPr id="5" name="Text Box 9"/>
            <p:cNvSpPr txBox="1">
              <a:spLocks noChangeArrowheads="1"/>
            </p:cNvSpPr>
            <p:nvPr/>
          </p:nvSpPr>
          <p:spPr bwMode="auto">
            <a:xfrm>
              <a:off x="6085252" y="1403228"/>
              <a:ext cx="907057"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lgn="ctr">
                <a:spcBef>
                  <a:spcPct val="0"/>
                </a:spcBef>
                <a:buClrTx/>
                <a:buSzTx/>
                <a:buFontTx/>
                <a:buNone/>
              </a:pPr>
              <a:r>
                <a:rPr lang="en-US" altLang="en-US" sz="1200" b="1" dirty="0">
                  <a:latin typeface="Tahoma" pitchFamily="34" charset="0"/>
                </a:rPr>
                <a:t> </a:t>
              </a:r>
              <a:r>
                <a:rPr lang="en-US" altLang="en-US" sz="1050" b="1" dirty="0">
                  <a:latin typeface="Tahoma" pitchFamily="34" charset="0"/>
                </a:rPr>
                <a:t>1 Disability</a:t>
              </a:r>
            </a:p>
          </p:txBody>
        </p:sp>
        <p:sp>
          <p:nvSpPr>
            <p:cNvPr id="6" name="Text Box 8"/>
            <p:cNvSpPr txBox="1">
              <a:spLocks noChangeArrowheads="1"/>
            </p:cNvSpPr>
            <p:nvPr/>
          </p:nvSpPr>
          <p:spPr bwMode="auto">
            <a:xfrm>
              <a:off x="5933486" y="2405010"/>
              <a:ext cx="12105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400" dirty="0">
                  <a:latin typeface="Tahoma" pitchFamily="34" charset="0"/>
                </a:rPr>
                <a:t>10 Lost Time</a:t>
              </a:r>
            </a:p>
          </p:txBody>
        </p:sp>
        <p:sp>
          <p:nvSpPr>
            <p:cNvPr id="7" name="Text Box 7"/>
            <p:cNvSpPr txBox="1">
              <a:spLocks noChangeArrowheads="1"/>
            </p:cNvSpPr>
            <p:nvPr/>
          </p:nvSpPr>
          <p:spPr bwMode="auto">
            <a:xfrm>
              <a:off x="5808883" y="3087061"/>
              <a:ext cx="1459794" cy="40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800" dirty="0">
                  <a:latin typeface="Tahoma" pitchFamily="34" charset="0"/>
                </a:rPr>
                <a:t>100</a:t>
              </a:r>
              <a:r>
                <a:rPr lang="en-US" altLang="en-US" sz="1800" dirty="0">
                  <a:solidFill>
                    <a:srgbClr val="0033CC"/>
                  </a:solidFill>
                  <a:latin typeface="Tahoma" pitchFamily="34" charset="0"/>
                </a:rPr>
                <a:t> </a:t>
              </a:r>
              <a:r>
                <a:rPr lang="en-US" altLang="en-US" sz="1800" dirty="0">
                  <a:latin typeface="Tahoma" pitchFamily="34" charset="0"/>
                </a:rPr>
                <a:t>Medical </a:t>
              </a:r>
            </a:p>
          </p:txBody>
        </p:sp>
        <p:sp>
          <p:nvSpPr>
            <p:cNvPr id="8" name="Text Box 6"/>
            <p:cNvSpPr txBox="1">
              <a:spLocks noChangeArrowheads="1"/>
            </p:cNvSpPr>
            <p:nvPr/>
          </p:nvSpPr>
          <p:spPr bwMode="auto">
            <a:xfrm>
              <a:off x="5608102" y="3925681"/>
              <a:ext cx="1861356" cy="405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800" dirty="0">
                  <a:latin typeface="Tahoma" pitchFamily="34" charset="0"/>
                </a:rPr>
                <a:t>1000 Sore Backs</a:t>
              </a:r>
            </a:p>
          </p:txBody>
        </p:sp>
        <p:sp>
          <p:nvSpPr>
            <p:cNvPr id="9" name="Text Box 5"/>
            <p:cNvSpPr txBox="1">
              <a:spLocks noChangeArrowheads="1"/>
            </p:cNvSpPr>
            <p:nvPr/>
          </p:nvSpPr>
          <p:spPr bwMode="auto">
            <a:xfrm>
              <a:off x="4873686" y="4709595"/>
              <a:ext cx="34935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r>
                <a:rPr lang="en-US" altLang="en-US" sz="1400" dirty="0">
                  <a:latin typeface="Tahoma" pitchFamily="34" charset="0"/>
                </a:rPr>
                <a:t>10,000 times of overextension, twisting, poor posture, overloading</a:t>
              </a:r>
            </a:p>
          </p:txBody>
        </p:sp>
      </p:grpSp>
    </p:spTree>
    <p:extLst>
      <p:ext uri="{BB962C8B-B14F-4D97-AF65-F5344CB8AC3E}">
        <p14:creationId xmlns:p14="http://schemas.microsoft.com/office/powerpoint/2010/main" val="354000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2800" b="1" dirty="0"/>
              <a:t>Over-extension:</a:t>
            </a:r>
          </a:p>
          <a:p>
            <a:pPr marL="0" indent="0">
              <a:buNone/>
              <a:defRPr/>
            </a:pPr>
            <a:endParaRPr lang="en-US" sz="1100" dirty="0"/>
          </a:p>
          <a:p>
            <a:pPr>
              <a:lnSpc>
                <a:spcPct val="90000"/>
              </a:lnSpc>
              <a:buClrTx/>
              <a:buSzPct val="100000"/>
              <a:buFont typeface="Wingdings" pitchFamily="2" charset="2"/>
              <a:buChar char="§"/>
              <a:defRPr/>
            </a:pPr>
            <a:r>
              <a:rPr lang="en-US" sz="2400" b="1" dirty="0"/>
              <a:t>Over-extension is reaching out and away from the body which greatly increases injury risk.</a:t>
            </a:r>
          </a:p>
          <a:p>
            <a:pPr>
              <a:lnSpc>
                <a:spcPct val="90000"/>
              </a:lnSpc>
              <a:buClrTx/>
              <a:buSzPct val="100000"/>
              <a:buFont typeface="Wingdings" pitchFamily="2" charset="2"/>
              <a:buChar char="§"/>
              <a:defRPr/>
            </a:pPr>
            <a:r>
              <a:rPr lang="en-US" sz="2400" b="1" dirty="0"/>
              <a:t>The further a weight is from the body, the more force necessary to do the work.</a:t>
            </a:r>
          </a:p>
          <a:p>
            <a:pPr>
              <a:lnSpc>
                <a:spcPct val="90000"/>
              </a:lnSpc>
              <a:buClrTx/>
              <a:buSzPct val="100000"/>
              <a:buFont typeface="Wingdings" pitchFamily="2" charset="2"/>
              <a:buChar char="§"/>
              <a:defRPr/>
            </a:pPr>
            <a:r>
              <a:rPr lang="en-US" sz="2400" b="1" dirty="0"/>
              <a:t>Moving closer to the load or moving the load closer to the lifter prior to lifting is one control.</a:t>
            </a:r>
          </a:p>
          <a:p>
            <a:pPr>
              <a:lnSpc>
                <a:spcPct val="90000"/>
              </a:lnSpc>
              <a:buClrTx/>
              <a:buSzPct val="100000"/>
              <a:buFont typeface="Wingdings" pitchFamily="2" charset="2"/>
              <a:buChar char="§"/>
              <a:defRPr/>
            </a:pPr>
            <a:r>
              <a:rPr lang="en-US" sz="2400" b="1" dirty="0"/>
              <a:t>For standing workstations you must have the work area in the proper range.</a:t>
            </a:r>
          </a:p>
          <a:p>
            <a:pPr>
              <a:lnSpc>
                <a:spcPct val="90000"/>
              </a:lnSpc>
              <a:buClrTx/>
              <a:buSzPct val="100000"/>
              <a:buFont typeface="Wingdings" pitchFamily="2" charset="2"/>
              <a:buChar char="§"/>
              <a:defRPr/>
            </a:pPr>
            <a:r>
              <a:rPr lang="en-US" sz="2400" b="1" dirty="0"/>
              <a:t>Set up the work area to keep weights close to you and at waist level.</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4251085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200" b="1" dirty="0"/>
              <a:t>Twisting:</a:t>
            </a:r>
          </a:p>
          <a:p>
            <a:pPr marL="0" indent="0">
              <a:buNone/>
              <a:defRPr/>
            </a:pPr>
            <a:endParaRPr lang="en-US" sz="1100" dirty="0"/>
          </a:p>
          <a:p>
            <a:pPr>
              <a:lnSpc>
                <a:spcPct val="90000"/>
              </a:lnSpc>
              <a:buClrTx/>
              <a:buSzPct val="100000"/>
              <a:buFont typeface="Wingdings" pitchFamily="2" charset="2"/>
              <a:buChar char="§"/>
              <a:defRPr/>
            </a:pPr>
            <a:r>
              <a:rPr lang="en-US" sz="3200" b="1" dirty="0"/>
              <a:t>When we twist, our knee, hips and shoulders are not in line.</a:t>
            </a:r>
          </a:p>
          <a:p>
            <a:pPr>
              <a:lnSpc>
                <a:spcPct val="90000"/>
              </a:lnSpc>
              <a:buClrTx/>
              <a:buSzPct val="100000"/>
              <a:buFont typeface="Wingdings" pitchFamily="2" charset="2"/>
              <a:buChar char="§"/>
              <a:defRPr/>
            </a:pPr>
            <a:r>
              <a:rPr lang="en-US" sz="3200" b="1" dirty="0"/>
              <a:t>Twisting wears on the vertebrae, disc joints, and "unsprings" the back.</a:t>
            </a:r>
          </a:p>
          <a:p>
            <a:pPr>
              <a:lnSpc>
                <a:spcPct val="90000"/>
              </a:lnSpc>
              <a:buClrTx/>
              <a:buSzPct val="100000"/>
              <a:buFont typeface="Wingdings" pitchFamily="2" charset="2"/>
              <a:buChar char="§"/>
              <a:defRPr/>
            </a:pPr>
            <a:r>
              <a:rPr lang="en-US" sz="3200" b="1" dirty="0"/>
              <a:t>To avoid twisting, a simple control is to move your feet and/or to re-configure your workstation.</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874053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600" b="1" dirty="0"/>
              <a:t>Overloading:</a:t>
            </a:r>
          </a:p>
          <a:p>
            <a:pPr marL="0" indent="0">
              <a:buNone/>
              <a:defRPr/>
            </a:pPr>
            <a:endParaRPr lang="en-US" sz="1100" dirty="0"/>
          </a:p>
          <a:p>
            <a:pPr>
              <a:lnSpc>
                <a:spcPct val="90000"/>
              </a:lnSpc>
              <a:buClrTx/>
              <a:buSzPct val="100000"/>
              <a:buFont typeface="Wingdings" pitchFamily="2" charset="2"/>
              <a:buChar char="§"/>
              <a:defRPr/>
            </a:pPr>
            <a:r>
              <a:rPr lang="en-US" sz="3600" b="1" dirty="0"/>
              <a:t>Lifting more cumulative weight than our body can handle.</a:t>
            </a:r>
          </a:p>
          <a:p>
            <a:pPr>
              <a:lnSpc>
                <a:spcPct val="90000"/>
              </a:lnSpc>
              <a:buClrTx/>
              <a:buSzPct val="100000"/>
              <a:buFont typeface="Wingdings" pitchFamily="2" charset="2"/>
              <a:buChar char="§"/>
              <a:defRPr/>
            </a:pPr>
            <a:r>
              <a:rPr lang="en-US" sz="3600" b="1" dirty="0"/>
              <a:t>Overloading is individually-based.  Ten pounds is too much for some; others can lift 50. </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3326084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200" b="1" dirty="0"/>
              <a:t>Overloading (Continued</a:t>
            </a:r>
            <a:r>
              <a:rPr lang="en-US" sz="3200" b="1" dirty="0" smtClean="0"/>
              <a:t>):</a:t>
            </a:r>
          </a:p>
          <a:p>
            <a:pPr marL="0" indent="0">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sz="3200" b="1" dirty="0"/>
              <a:t>Over-extension affects overloading.  The further the weight is from your body, the greater the force on your spine.</a:t>
            </a:r>
          </a:p>
          <a:p>
            <a:pPr>
              <a:lnSpc>
                <a:spcPct val="90000"/>
              </a:lnSpc>
              <a:buClrTx/>
              <a:buSzPct val="100000"/>
              <a:buFont typeface="Wingdings" pitchFamily="2" charset="2"/>
              <a:buChar char="§"/>
              <a:defRPr/>
            </a:pPr>
            <a:r>
              <a:rPr lang="en-US" sz="3200" b="1" dirty="0"/>
              <a:t>Weight should be maintained close to waist level centered between the knees and shoulders.</a:t>
            </a:r>
          </a:p>
          <a:p>
            <a:pPr>
              <a:lnSpc>
                <a:spcPct val="90000"/>
              </a:lnSpc>
              <a:buClrTx/>
              <a:buSzPct val="100000"/>
              <a:buFont typeface="Wingdings" pitchFamily="2" charset="2"/>
              <a:buChar char="§"/>
              <a:defRPr/>
            </a:pPr>
            <a:r>
              <a:rPr lang="en-US" sz="3200" b="1" dirty="0"/>
              <a:t>Other methods of handling such as two-person lifts or manual material handling aids for weights over 50 lbs.</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723604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175040"/>
            <a:ext cx="7708272" cy="4829760"/>
          </a:xfrm>
        </p:spPr>
        <p:txBody>
          <a:bodyPr/>
          <a:lstStyle/>
          <a:p>
            <a:pPr marL="0" indent="0">
              <a:lnSpc>
                <a:spcPct val="90000"/>
              </a:lnSpc>
              <a:spcBef>
                <a:spcPct val="0"/>
              </a:spcBef>
              <a:buClr>
                <a:schemeClr val="tx1"/>
              </a:buClr>
              <a:buNone/>
              <a:defRPr/>
            </a:pPr>
            <a:r>
              <a:rPr lang="en-US" sz="3200" b="1" dirty="0"/>
              <a:t>Bending and lifting:</a:t>
            </a:r>
          </a:p>
          <a:p>
            <a:pPr marL="0" indent="0">
              <a:buNone/>
              <a:defRPr/>
            </a:pPr>
            <a:endParaRPr lang="en-US" sz="1100" b="1" dirty="0"/>
          </a:p>
          <a:p>
            <a:pPr>
              <a:lnSpc>
                <a:spcPct val="90000"/>
              </a:lnSpc>
              <a:buClrTx/>
              <a:buSzPct val="100000"/>
              <a:buFont typeface="Wingdings" pitchFamily="2" charset="2"/>
              <a:buChar char="§"/>
              <a:defRPr/>
            </a:pPr>
            <a:r>
              <a:rPr lang="en-US" sz="3200" b="1" dirty="0"/>
              <a:t>Lifting doesn’t have to be dangerous.  If you use proper techniques you can protect yourself from injury.</a:t>
            </a:r>
          </a:p>
          <a:p>
            <a:pPr>
              <a:lnSpc>
                <a:spcPct val="90000"/>
              </a:lnSpc>
              <a:buClrTx/>
              <a:buSzPct val="100000"/>
              <a:buFont typeface="Wingdings" pitchFamily="2" charset="2"/>
              <a:buChar char="§"/>
              <a:defRPr/>
            </a:pPr>
            <a:r>
              <a:rPr lang="en-US" sz="3200" b="1" dirty="0"/>
              <a:t>The spine acts as a large spring to help reduce the muscle load. When we “unspring" our spines, we correctly force our muscles to do all the work.</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201258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2400" b="1" dirty="0"/>
              <a:t>Bending and lifting (continued):</a:t>
            </a:r>
          </a:p>
          <a:p>
            <a:pPr marL="0" indent="0">
              <a:buNone/>
              <a:defRPr/>
            </a:pPr>
            <a:endParaRPr lang="en-US" sz="1100" b="1" dirty="0"/>
          </a:p>
          <a:p>
            <a:pPr>
              <a:lnSpc>
                <a:spcPct val="90000"/>
              </a:lnSpc>
              <a:buClrTx/>
              <a:buSzPct val="100000"/>
              <a:buFont typeface="Wingdings" pitchFamily="2" charset="2"/>
              <a:buChar char="§"/>
              <a:defRPr/>
            </a:pPr>
            <a:r>
              <a:rPr lang="en-US" sz="2400" b="1" dirty="0"/>
              <a:t>Ensure that the load is a safe weight.</a:t>
            </a:r>
          </a:p>
          <a:p>
            <a:pPr>
              <a:lnSpc>
                <a:spcPct val="90000"/>
              </a:lnSpc>
              <a:buClrTx/>
              <a:buSzPct val="100000"/>
              <a:buFont typeface="Wingdings" pitchFamily="2" charset="2"/>
              <a:buChar char="§"/>
              <a:defRPr/>
            </a:pPr>
            <a:r>
              <a:rPr lang="en-US" sz="2400" b="1" dirty="0"/>
              <a:t>Ensure it is safe and not hazardous.</a:t>
            </a:r>
          </a:p>
          <a:p>
            <a:pPr>
              <a:lnSpc>
                <a:spcPct val="90000"/>
              </a:lnSpc>
              <a:buClrTx/>
              <a:buSzPct val="100000"/>
              <a:buFont typeface="Wingdings" pitchFamily="2" charset="2"/>
              <a:buChar char="§"/>
              <a:defRPr/>
            </a:pPr>
            <a:r>
              <a:rPr lang="en-US" sz="2400" b="1" dirty="0"/>
              <a:t>Keep the feet apart and staggered.</a:t>
            </a:r>
          </a:p>
          <a:p>
            <a:pPr>
              <a:lnSpc>
                <a:spcPct val="90000"/>
              </a:lnSpc>
              <a:buClrTx/>
              <a:buSzPct val="100000"/>
              <a:buFont typeface="Wingdings" pitchFamily="2" charset="2"/>
              <a:buChar char="§"/>
              <a:defRPr/>
            </a:pPr>
            <a:r>
              <a:rPr lang="en-US" sz="2400" b="1" dirty="0"/>
              <a:t>Squat to lift and lower.  </a:t>
            </a:r>
          </a:p>
          <a:p>
            <a:pPr>
              <a:lnSpc>
                <a:spcPct val="90000"/>
              </a:lnSpc>
              <a:buClrTx/>
              <a:buSzPct val="100000"/>
              <a:buFont typeface="Wingdings" pitchFamily="2" charset="2"/>
              <a:buChar char="§"/>
              <a:defRPr/>
            </a:pPr>
            <a:r>
              <a:rPr lang="en-US" sz="2400" b="1" dirty="0"/>
              <a:t>Minimize bending at the waist.</a:t>
            </a:r>
          </a:p>
          <a:p>
            <a:pPr>
              <a:lnSpc>
                <a:spcPct val="90000"/>
              </a:lnSpc>
              <a:buClrTx/>
              <a:buSzPct val="100000"/>
              <a:buFont typeface="Wingdings" pitchFamily="2" charset="2"/>
              <a:buChar char="§"/>
              <a:defRPr/>
            </a:pPr>
            <a:r>
              <a:rPr lang="en-US" sz="2400" b="1" dirty="0"/>
              <a:t>Keep the back bowed in while bending.</a:t>
            </a:r>
          </a:p>
          <a:p>
            <a:pPr>
              <a:lnSpc>
                <a:spcPct val="90000"/>
              </a:lnSpc>
              <a:buClrTx/>
              <a:buSzPct val="100000"/>
              <a:buFont typeface="Wingdings" pitchFamily="2" charset="2"/>
              <a:buChar char="§"/>
              <a:defRPr/>
            </a:pPr>
            <a:r>
              <a:rPr lang="en-US" sz="2400" b="1" dirty="0"/>
              <a:t>Get a good grip.</a:t>
            </a:r>
          </a:p>
          <a:p>
            <a:pPr>
              <a:lnSpc>
                <a:spcPct val="90000"/>
              </a:lnSpc>
              <a:buClrTx/>
              <a:buSzPct val="100000"/>
              <a:buFont typeface="Wingdings" pitchFamily="2" charset="2"/>
              <a:buChar char="§"/>
              <a:defRPr/>
            </a:pPr>
            <a:r>
              <a:rPr lang="en-US" sz="2400" b="1" dirty="0"/>
              <a:t>Keep the weight close to the body.</a:t>
            </a:r>
          </a:p>
          <a:p>
            <a:pPr>
              <a:lnSpc>
                <a:spcPct val="90000"/>
              </a:lnSpc>
              <a:buClrTx/>
              <a:buSzPct val="100000"/>
              <a:buFont typeface="Wingdings" pitchFamily="2" charset="2"/>
              <a:buChar char="§"/>
              <a:defRPr/>
            </a:pPr>
            <a:r>
              <a:rPr lang="en-US" sz="2400" b="1" dirty="0"/>
              <a:t>Keep load centered near the waist.</a:t>
            </a:r>
          </a:p>
          <a:p>
            <a:pPr>
              <a:lnSpc>
                <a:spcPct val="90000"/>
              </a:lnSpc>
              <a:buClrTx/>
              <a:buSzPct val="100000"/>
              <a:buFont typeface="Wingdings" pitchFamily="2" charset="2"/>
              <a:buChar char="§"/>
              <a:defRPr/>
            </a:pPr>
            <a:r>
              <a:rPr lang="en-US" sz="2400" b="1" dirty="0"/>
              <a:t>Turn with the feet and not the body.</a:t>
            </a:r>
          </a:p>
          <a:p>
            <a:pPr>
              <a:lnSpc>
                <a:spcPct val="90000"/>
              </a:lnSpc>
              <a:buClrTx/>
              <a:buSzPct val="100000"/>
              <a:buFont typeface="Wingdings" pitchFamily="2" charset="2"/>
              <a:buChar char="§"/>
              <a:defRPr/>
            </a:pPr>
            <a:r>
              <a:rPr lang="en-US" sz="2400" b="1" dirty="0"/>
              <a:t>Do not twist or jerk suddenly.</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3306770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3200" b="1" dirty="0"/>
              <a:t>Neutral (anatomical) posture:</a:t>
            </a:r>
          </a:p>
          <a:p>
            <a:pPr marL="0" indent="0">
              <a:lnSpc>
                <a:spcPct val="90000"/>
              </a:lnSpc>
              <a:buNone/>
              <a:defRPr/>
            </a:pPr>
            <a:endParaRPr lang="en-US" sz="1100" dirty="0"/>
          </a:p>
          <a:p>
            <a:pPr>
              <a:lnSpc>
                <a:spcPct val="90000"/>
              </a:lnSpc>
              <a:buClrTx/>
              <a:buSzPct val="100000"/>
              <a:buFont typeface="Wingdings" pitchFamily="2" charset="2"/>
              <a:buChar char="§"/>
              <a:defRPr/>
            </a:pPr>
            <a:r>
              <a:rPr lang="en-US" sz="2800" b="1" dirty="0"/>
              <a:t>Remain vertical and balanced.</a:t>
            </a:r>
          </a:p>
          <a:p>
            <a:pPr>
              <a:lnSpc>
                <a:spcPct val="90000"/>
              </a:lnSpc>
              <a:buClrTx/>
              <a:buSzPct val="100000"/>
              <a:buFont typeface="Wingdings" pitchFamily="2" charset="2"/>
              <a:buChar char="§"/>
              <a:defRPr/>
            </a:pPr>
            <a:r>
              <a:rPr lang="en-US" sz="2800" b="1" dirty="0"/>
              <a:t>The farther out-of-neutral a worker is, the greater the likelihood of injury.</a:t>
            </a:r>
          </a:p>
          <a:p>
            <a:pPr>
              <a:lnSpc>
                <a:spcPct val="90000"/>
              </a:lnSpc>
              <a:buClrTx/>
              <a:buSzPct val="100000"/>
              <a:buFont typeface="Wingdings" pitchFamily="2" charset="2"/>
              <a:buChar char="§"/>
              <a:defRPr/>
            </a:pPr>
            <a:r>
              <a:rPr lang="en-US" sz="2800" b="1" dirty="0"/>
              <a:t>For the spine, never be more than one step out-of-neutral. </a:t>
            </a:r>
          </a:p>
          <a:p>
            <a:pPr>
              <a:lnSpc>
                <a:spcPct val="90000"/>
              </a:lnSpc>
              <a:buClrTx/>
              <a:buSzPct val="100000"/>
              <a:buFont typeface="Wingdings" pitchFamily="2" charset="2"/>
              <a:buChar char="§"/>
              <a:defRPr/>
            </a:pPr>
            <a:r>
              <a:rPr lang="en-US" sz="2800" b="1" dirty="0"/>
              <a:t>Being out-of-neutral affects other joints in addition to the back: wrists, shoulders, elbows, and neck. </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Scenarios: Proper Techniques</a:t>
            </a:r>
            <a:endParaRPr lang="en-US" sz="2000" dirty="0">
              <a:effectLst/>
            </a:endParaRPr>
          </a:p>
        </p:txBody>
      </p:sp>
    </p:spTree>
    <p:extLst>
      <p:ext uri="{BB962C8B-B14F-4D97-AF65-F5344CB8AC3E}">
        <p14:creationId xmlns:p14="http://schemas.microsoft.com/office/powerpoint/2010/main" val="2682900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4000" b="1" dirty="0"/>
              <a:t>Heavy weight items:</a:t>
            </a:r>
          </a:p>
          <a:p>
            <a:pPr marL="0" indent="0">
              <a:lnSpc>
                <a:spcPct val="90000"/>
              </a:lnSpc>
              <a:buNone/>
              <a:defRPr/>
            </a:pPr>
            <a:endParaRPr lang="en-US" sz="1100" dirty="0"/>
          </a:p>
          <a:p>
            <a:pPr>
              <a:lnSpc>
                <a:spcPct val="90000"/>
              </a:lnSpc>
              <a:buClrTx/>
              <a:buSzPct val="100000"/>
              <a:buFont typeface="Wingdings" pitchFamily="2" charset="2"/>
              <a:buChar char="§"/>
              <a:defRPr/>
            </a:pPr>
            <a:r>
              <a:rPr lang="en-US" sz="4000" b="1" dirty="0"/>
              <a:t>Stretch at the beginning of the shift and prior to undertaking tasks.</a:t>
            </a:r>
          </a:p>
          <a:p>
            <a:pPr>
              <a:lnSpc>
                <a:spcPct val="90000"/>
              </a:lnSpc>
              <a:buClrTx/>
              <a:buSzPct val="100000"/>
              <a:buFont typeface="Wingdings" pitchFamily="2" charset="2"/>
              <a:buChar char="§"/>
              <a:defRPr/>
            </a:pPr>
            <a:r>
              <a:rPr lang="en-US" sz="4000" b="1" dirty="0"/>
              <a:t>Clear the set point and path of travel! </a:t>
            </a:r>
            <a:endParaRPr lang="en-US" sz="4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Specialized Lifting Techniques</a:t>
            </a:r>
            <a:endParaRPr lang="en-US" sz="2000" dirty="0">
              <a:effectLst/>
            </a:endParaRPr>
          </a:p>
        </p:txBody>
      </p:sp>
    </p:spTree>
    <p:extLst>
      <p:ext uri="{BB962C8B-B14F-4D97-AF65-F5344CB8AC3E}">
        <p14:creationId xmlns:p14="http://schemas.microsoft.com/office/powerpoint/2010/main" val="3088153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3200" b="1" dirty="0"/>
              <a:t>Higher weight items:</a:t>
            </a:r>
          </a:p>
          <a:p>
            <a:pPr marL="0" indent="0">
              <a:buNone/>
              <a:defRPr/>
            </a:pPr>
            <a:endParaRPr lang="en-US" sz="1100" dirty="0"/>
          </a:p>
          <a:p>
            <a:pPr>
              <a:lnSpc>
                <a:spcPct val="90000"/>
              </a:lnSpc>
              <a:buClrTx/>
              <a:buSzPct val="100000"/>
              <a:buFont typeface="Wingdings" pitchFamily="2" charset="2"/>
              <a:buChar char="§"/>
              <a:defRPr/>
            </a:pPr>
            <a:r>
              <a:rPr lang="en-US" sz="3200" b="1" dirty="0"/>
              <a:t>Is it a safe lift?  Consider other options like using a two-person lift or lifting equipment.</a:t>
            </a:r>
          </a:p>
          <a:p>
            <a:pPr>
              <a:lnSpc>
                <a:spcPct val="90000"/>
              </a:lnSpc>
              <a:buClrTx/>
              <a:buSzPct val="100000"/>
              <a:buFont typeface="Wingdings" pitchFamily="2" charset="2"/>
              <a:buChar char="§"/>
              <a:defRPr/>
            </a:pPr>
            <a:r>
              <a:rPr lang="en-US" sz="3200" b="1" dirty="0"/>
              <a:t>Use legs, not back.</a:t>
            </a:r>
          </a:p>
          <a:p>
            <a:pPr>
              <a:lnSpc>
                <a:spcPct val="90000"/>
              </a:lnSpc>
              <a:buClrTx/>
              <a:buSzPct val="100000"/>
              <a:buFont typeface="Wingdings" pitchFamily="2" charset="2"/>
              <a:buChar char="§"/>
              <a:defRPr/>
            </a:pPr>
            <a:r>
              <a:rPr lang="en-US" sz="3200" b="1" dirty="0"/>
              <a:t>Get close and cradle the load at the center of the body.</a:t>
            </a:r>
          </a:p>
          <a:p>
            <a:pPr>
              <a:lnSpc>
                <a:spcPct val="90000"/>
              </a:lnSpc>
              <a:buClrTx/>
              <a:buSzPct val="100000"/>
              <a:buFont typeface="Wingdings" pitchFamily="2" charset="2"/>
              <a:buChar char="§"/>
              <a:defRPr/>
            </a:pPr>
            <a:r>
              <a:rPr lang="en-US" sz="3200" b="1" dirty="0"/>
              <a:t>Have good grip surface.</a:t>
            </a:r>
          </a:p>
          <a:p>
            <a:pPr>
              <a:lnSpc>
                <a:spcPct val="90000"/>
              </a:lnSpc>
              <a:buClrTx/>
              <a:buSzPct val="100000"/>
              <a:buFont typeface="Wingdings" pitchFamily="2" charset="2"/>
              <a:buChar char="§"/>
              <a:defRPr/>
            </a:pPr>
            <a:r>
              <a:rPr lang="en-US" sz="3200" b="1" dirty="0"/>
              <a:t>Keep load close to body during handling.</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Specialized Lifting Techniques</a:t>
            </a:r>
            <a:endParaRPr lang="en-US" sz="2000" dirty="0">
              <a:effectLst/>
            </a:endParaRPr>
          </a:p>
        </p:txBody>
      </p:sp>
    </p:spTree>
    <p:extLst>
      <p:ext uri="{BB962C8B-B14F-4D97-AF65-F5344CB8AC3E}">
        <p14:creationId xmlns:p14="http://schemas.microsoft.com/office/powerpoint/2010/main" val="934054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4000" b="1" dirty="0"/>
              <a:t>Higher weight </a:t>
            </a:r>
            <a:r>
              <a:rPr lang="en-US" sz="4000" b="1" dirty="0" smtClean="0"/>
              <a:t>items (Continued):</a:t>
            </a:r>
            <a:endParaRPr lang="en-US" sz="4000" b="1" dirty="0"/>
          </a:p>
          <a:p>
            <a:pPr marL="0" indent="0">
              <a:buNone/>
              <a:defRPr/>
            </a:pPr>
            <a:endParaRPr lang="en-US" sz="1100" dirty="0"/>
          </a:p>
          <a:p>
            <a:pPr marL="342900" lvl="1" indent="-342900">
              <a:lnSpc>
                <a:spcPct val="90000"/>
              </a:lnSpc>
              <a:buClrTx/>
              <a:buSzPct val="100000"/>
              <a:buFont typeface="Wingdings" pitchFamily="2" charset="2"/>
              <a:buChar char="§"/>
              <a:tabLst>
                <a:tab pos="344488" algn="l"/>
              </a:tabLst>
              <a:defRPr/>
            </a:pPr>
            <a:r>
              <a:rPr lang="en-US" sz="3600" b="1" dirty="0"/>
              <a:t>Use lift assist equipment. </a:t>
            </a:r>
            <a:endParaRPr lang="en-US" sz="3600" b="1" dirty="0"/>
          </a:p>
          <a:p>
            <a:pPr>
              <a:lnSpc>
                <a:spcPct val="90000"/>
              </a:lnSpc>
              <a:buClrTx/>
              <a:buSzPct val="100000"/>
              <a:buFont typeface="Wingdings" pitchFamily="2" charset="2"/>
              <a:buChar char="§"/>
              <a:defRPr/>
            </a:pPr>
            <a:r>
              <a:rPr lang="en-US" sz="3600" b="1" dirty="0"/>
              <a:t>Keep load stable. </a:t>
            </a:r>
          </a:p>
          <a:p>
            <a:pPr>
              <a:lnSpc>
                <a:spcPct val="90000"/>
              </a:lnSpc>
              <a:buClrTx/>
              <a:buSzPct val="100000"/>
              <a:buFont typeface="Wingdings" pitchFamily="2" charset="2"/>
              <a:buChar char="§"/>
              <a:defRPr/>
            </a:pPr>
            <a:r>
              <a:rPr lang="en-US" sz="3600" b="1" dirty="0"/>
              <a:t>Do not over-stack; make two trips, if necessary.</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Specialized Lifting Techniques</a:t>
            </a:r>
            <a:endParaRPr lang="en-US" sz="2000" dirty="0">
              <a:effectLst/>
            </a:endParaRPr>
          </a:p>
        </p:txBody>
      </p:sp>
    </p:spTree>
    <p:extLst>
      <p:ext uri="{BB962C8B-B14F-4D97-AF65-F5344CB8AC3E}">
        <p14:creationId xmlns:p14="http://schemas.microsoft.com/office/powerpoint/2010/main" val="1259652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2800" b="1" dirty="0"/>
              <a:t>Check your surroundings:</a:t>
            </a:r>
          </a:p>
          <a:p>
            <a:pPr marL="0" indent="0">
              <a:lnSpc>
                <a:spcPct val="105000"/>
              </a:lnSpc>
              <a:buNone/>
              <a:defRPr/>
            </a:pPr>
            <a:endParaRPr lang="en-US" sz="1100" b="1" dirty="0"/>
          </a:p>
          <a:p>
            <a:pPr>
              <a:lnSpc>
                <a:spcPct val="90000"/>
              </a:lnSpc>
              <a:buClrTx/>
              <a:buSzPct val="100000"/>
              <a:buFont typeface="Wingdings" pitchFamily="2" charset="2"/>
              <a:buChar char="§"/>
              <a:defRPr/>
            </a:pPr>
            <a:r>
              <a:rPr lang="en-US" sz="2800" b="1" dirty="0"/>
              <a:t>Is a clear path established?  Remember the shortest way isn’t always the smartest way.</a:t>
            </a:r>
          </a:p>
          <a:p>
            <a:pPr>
              <a:lnSpc>
                <a:spcPct val="90000"/>
              </a:lnSpc>
              <a:buClrTx/>
              <a:buSzPct val="100000"/>
              <a:buFont typeface="Wingdings" pitchFamily="2" charset="2"/>
              <a:buChar char="§"/>
              <a:defRPr/>
            </a:pPr>
            <a:r>
              <a:rPr lang="en-US" sz="2800" b="1" dirty="0"/>
              <a:t>Is the ground and pathway stable, level and not slick?</a:t>
            </a:r>
          </a:p>
          <a:p>
            <a:pPr>
              <a:lnSpc>
                <a:spcPct val="90000"/>
              </a:lnSpc>
              <a:buClrTx/>
              <a:buSzPct val="100000"/>
              <a:buFont typeface="Wingdings" pitchFamily="2" charset="2"/>
              <a:buChar char="§"/>
              <a:defRPr/>
            </a:pPr>
            <a:r>
              <a:rPr lang="en-US" sz="2800" b="1" dirty="0"/>
              <a:t>Is lighting sufficient?</a:t>
            </a:r>
          </a:p>
          <a:p>
            <a:pPr>
              <a:lnSpc>
                <a:spcPct val="90000"/>
              </a:lnSpc>
              <a:buClrTx/>
              <a:buSzPct val="100000"/>
              <a:buFont typeface="Wingdings" pitchFamily="2" charset="2"/>
              <a:buChar char="§"/>
              <a:defRPr/>
            </a:pPr>
            <a:r>
              <a:rPr lang="en-US" sz="2800" b="1" dirty="0"/>
              <a:t>Is area adjacent and above clear of obstructions?</a:t>
            </a:r>
          </a:p>
          <a:p>
            <a:pPr>
              <a:lnSpc>
                <a:spcPct val="90000"/>
              </a:lnSpc>
              <a:buClrTx/>
              <a:buSzPct val="100000"/>
              <a:buFont typeface="Wingdings" pitchFamily="2" charset="2"/>
              <a:buChar char="§"/>
              <a:defRPr/>
            </a:pPr>
            <a:r>
              <a:rPr lang="en-US" sz="2800" b="1" dirty="0"/>
              <a:t>Is a clear set point established?</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What Else Will Help?</a:t>
            </a:r>
            <a:endParaRPr lang="en-US" sz="2000" dirty="0">
              <a:effectLst/>
            </a:endParaRPr>
          </a:p>
        </p:txBody>
      </p:sp>
    </p:spTree>
    <p:extLst>
      <p:ext uri="{BB962C8B-B14F-4D97-AF65-F5344CB8AC3E}">
        <p14:creationId xmlns:p14="http://schemas.microsoft.com/office/powerpoint/2010/main" val="33098920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3200" b="1" dirty="0"/>
              <a:t>Use mechanical help:</a:t>
            </a:r>
          </a:p>
          <a:p>
            <a:pPr marL="0" indent="0">
              <a:lnSpc>
                <a:spcPct val="105000"/>
              </a:lnSpc>
              <a:buNone/>
              <a:defRPr/>
            </a:pPr>
            <a:endParaRPr lang="en-US" sz="1100" dirty="0"/>
          </a:p>
          <a:p>
            <a:pPr>
              <a:lnSpc>
                <a:spcPct val="90000"/>
              </a:lnSpc>
              <a:buClrTx/>
              <a:buSzPct val="100000"/>
              <a:buFont typeface="Wingdings" pitchFamily="2" charset="2"/>
              <a:buChar char="§"/>
              <a:defRPr/>
            </a:pPr>
            <a:r>
              <a:rPr lang="en-US" sz="3200" b="1" dirty="0"/>
              <a:t>Use dolly, conveyor, hand-truck, or forklift options as needed. </a:t>
            </a:r>
          </a:p>
          <a:p>
            <a:pPr>
              <a:lnSpc>
                <a:spcPct val="90000"/>
              </a:lnSpc>
              <a:buClrTx/>
              <a:buSzPct val="100000"/>
              <a:buFont typeface="Wingdings" pitchFamily="2" charset="2"/>
              <a:buChar char="§"/>
              <a:defRPr/>
            </a:pPr>
            <a:r>
              <a:rPr lang="en-US" sz="3200" b="1" dirty="0"/>
              <a:t>When using mechanical help, remember that pushing, and not pulling, allows more control and greater leverage.</a:t>
            </a:r>
          </a:p>
          <a:p>
            <a:pPr>
              <a:lnSpc>
                <a:spcPct val="90000"/>
              </a:lnSpc>
              <a:buClrTx/>
              <a:buSzPct val="100000"/>
              <a:buFont typeface="Wingdings" pitchFamily="2" charset="2"/>
              <a:buChar char="§"/>
              <a:defRPr/>
            </a:pPr>
            <a:r>
              <a:rPr lang="en-US" sz="3200" b="1" dirty="0"/>
              <a:t>Secure the load to equipment so sudden stops don’t displace the load</a:t>
            </a:r>
            <a:r>
              <a:rPr lang="en-US" sz="3200" b="1" dirty="0" smtClean="0"/>
              <a:t>.</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What Else Will Help?</a:t>
            </a:r>
            <a:endParaRPr lang="en-US" sz="2000" dirty="0">
              <a:effectLst/>
            </a:endParaRPr>
          </a:p>
        </p:txBody>
      </p:sp>
    </p:spTree>
    <p:extLst>
      <p:ext uri="{BB962C8B-B14F-4D97-AF65-F5344CB8AC3E}">
        <p14:creationId xmlns:p14="http://schemas.microsoft.com/office/powerpoint/2010/main" val="460863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marL="0" indent="0">
              <a:lnSpc>
                <a:spcPct val="90000"/>
              </a:lnSpc>
              <a:spcBef>
                <a:spcPct val="0"/>
              </a:spcBef>
              <a:buClr>
                <a:schemeClr val="tx1"/>
              </a:buClr>
              <a:buNone/>
              <a:defRPr/>
            </a:pPr>
            <a:r>
              <a:rPr lang="en-US" sz="2800" b="1" dirty="0"/>
              <a:t>Teamwork: </a:t>
            </a:r>
          </a:p>
          <a:p>
            <a:pPr marL="0" indent="0">
              <a:buNone/>
              <a:defRPr/>
            </a:pPr>
            <a:endParaRPr lang="en-US" sz="1100" dirty="0"/>
          </a:p>
          <a:p>
            <a:pPr>
              <a:lnSpc>
                <a:spcPct val="90000"/>
              </a:lnSpc>
              <a:buClrTx/>
              <a:buSzPct val="100000"/>
              <a:buFont typeface="Wingdings" pitchFamily="2" charset="2"/>
              <a:buChar char="§"/>
              <a:defRPr/>
            </a:pPr>
            <a:r>
              <a:rPr lang="en-US" sz="2800" b="1" dirty="0"/>
              <a:t>Identify when and where two-person lifts are required.  </a:t>
            </a:r>
          </a:p>
          <a:p>
            <a:pPr>
              <a:lnSpc>
                <a:spcPct val="90000"/>
              </a:lnSpc>
              <a:buClrTx/>
              <a:buSzPct val="100000"/>
              <a:buFont typeface="Wingdings" pitchFamily="2" charset="2"/>
              <a:buChar char="§"/>
              <a:defRPr/>
            </a:pPr>
            <a:r>
              <a:rPr lang="en-US" sz="2800" b="1" dirty="0"/>
              <a:t>When you can’t handle it by yourself get help!</a:t>
            </a:r>
          </a:p>
          <a:p>
            <a:pPr>
              <a:lnSpc>
                <a:spcPct val="90000"/>
              </a:lnSpc>
              <a:buClrTx/>
              <a:buSzPct val="100000"/>
              <a:buFont typeface="Wingdings" pitchFamily="2" charset="2"/>
              <a:buChar char="§"/>
              <a:defRPr/>
            </a:pPr>
            <a:r>
              <a:rPr lang="en-US" sz="2800" b="1" dirty="0"/>
              <a:t>What poor practices or hazards do you see in your Supervisor?</a:t>
            </a:r>
          </a:p>
          <a:p>
            <a:pPr>
              <a:lnSpc>
                <a:spcPct val="90000"/>
              </a:lnSpc>
              <a:buClrTx/>
              <a:buSzPct val="100000"/>
              <a:buFont typeface="Wingdings" pitchFamily="2" charset="2"/>
              <a:buChar char="§"/>
              <a:defRPr/>
            </a:pPr>
            <a:r>
              <a:rPr lang="en-US" sz="2800" b="1" dirty="0"/>
              <a:t>What can be improved upon?</a:t>
            </a:r>
          </a:p>
          <a:p>
            <a:pPr>
              <a:lnSpc>
                <a:spcPct val="90000"/>
              </a:lnSpc>
              <a:buClrTx/>
              <a:buSzPct val="100000"/>
              <a:buFont typeface="Wingdings" pitchFamily="2" charset="2"/>
              <a:buChar char="§"/>
              <a:defRPr/>
            </a:pPr>
            <a:r>
              <a:rPr lang="en-US" sz="2800" b="1" dirty="0"/>
              <a:t>What operational controls could be used to help, i.e., scissor lifts, packaging machines etc.</a:t>
            </a:r>
          </a:p>
          <a:p>
            <a:pPr>
              <a:lnSpc>
                <a:spcPct val="90000"/>
              </a:lnSpc>
              <a:buClrTx/>
              <a:buSzPct val="100000"/>
              <a:buFont typeface="Wingdings" pitchFamily="2" charset="2"/>
              <a:buChar char="§"/>
              <a:defRPr/>
            </a:pPr>
            <a:r>
              <a:rPr lang="en-US" sz="2800" b="1" dirty="0"/>
              <a:t>Report issues to your safety committee and management.</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What Else Will Help?</a:t>
            </a:r>
            <a:endParaRPr lang="en-US" sz="2000" dirty="0">
              <a:effectLst/>
            </a:endParaRPr>
          </a:p>
        </p:txBody>
      </p:sp>
    </p:spTree>
    <p:extLst>
      <p:ext uri="{BB962C8B-B14F-4D97-AF65-F5344CB8AC3E}">
        <p14:creationId xmlns:p14="http://schemas.microsoft.com/office/powerpoint/2010/main" val="7656544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a:lnSpc>
                <a:spcPct val="90000"/>
              </a:lnSpc>
              <a:buClrTx/>
              <a:buSzPct val="100000"/>
              <a:buFont typeface="Wingdings" pitchFamily="2" charset="2"/>
              <a:buChar char="§"/>
              <a:defRPr/>
            </a:pPr>
            <a:r>
              <a:rPr lang="en-US" altLang="en-US" sz="2600" b="1" dirty="0"/>
              <a:t>Back injuries:  Are the number one workplace safety issue, resulting in costs to personnel and the organization.</a:t>
            </a:r>
          </a:p>
          <a:p>
            <a:pPr>
              <a:lnSpc>
                <a:spcPct val="90000"/>
              </a:lnSpc>
              <a:buClrTx/>
              <a:buSzPct val="100000"/>
              <a:buFont typeface="Wingdings" pitchFamily="2" charset="2"/>
              <a:buChar char="§"/>
              <a:defRPr/>
            </a:pPr>
            <a:r>
              <a:rPr lang="en-US" altLang="en-US" sz="2600" b="1" dirty="0"/>
              <a:t>Strains, sprains and herniated discs:  Are common injuries that can be prevented with proper techniques when positioning, moving, lifting, and carrying.</a:t>
            </a:r>
          </a:p>
          <a:p>
            <a:pPr>
              <a:lnSpc>
                <a:spcPct val="90000"/>
              </a:lnSpc>
              <a:buClrTx/>
              <a:buSzPct val="100000"/>
              <a:buFont typeface="Wingdings" pitchFamily="2" charset="2"/>
              <a:buChar char="§"/>
              <a:defRPr/>
            </a:pPr>
            <a:r>
              <a:rPr lang="en-US" altLang="en-US" sz="2600" b="1" dirty="0"/>
              <a:t>Personal preparation:  Requires maintaining good physical health, stretching exercises and using proper shoes and equipment.</a:t>
            </a:r>
          </a:p>
          <a:p>
            <a:pPr>
              <a:lnSpc>
                <a:spcPct val="90000"/>
              </a:lnSpc>
              <a:buClrTx/>
              <a:buSzPct val="100000"/>
              <a:buFont typeface="Wingdings" pitchFamily="2" charset="2"/>
              <a:buChar char="§"/>
              <a:defRPr/>
            </a:pPr>
            <a:r>
              <a:rPr lang="en-US" altLang="en-US" sz="2600" b="1" dirty="0"/>
              <a:t>Proper techniques:  Use to reduce overloading, overextension, twisting, unsafe lifting and poor posture.</a:t>
            </a:r>
            <a:endParaRPr lang="en-US" altLang="en-US" sz="2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Summary</a:t>
            </a:r>
            <a:endParaRPr lang="en-US" sz="2000" dirty="0">
              <a:effectLst/>
            </a:endParaRPr>
          </a:p>
        </p:txBody>
      </p:sp>
    </p:spTree>
    <p:extLst>
      <p:ext uri="{BB962C8B-B14F-4D97-AF65-F5344CB8AC3E}">
        <p14:creationId xmlns:p14="http://schemas.microsoft.com/office/powerpoint/2010/main" val="1966062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983226" y="1061884"/>
            <a:ext cx="7708272" cy="4942916"/>
          </a:xfrm>
        </p:spPr>
        <p:txBody>
          <a:bodyPr/>
          <a:lstStyle/>
          <a:p>
            <a:pPr>
              <a:lnSpc>
                <a:spcPct val="90000"/>
              </a:lnSpc>
              <a:buClrTx/>
              <a:buSzPct val="100000"/>
              <a:buFont typeface="Wingdings" pitchFamily="2" charset="2"/>
              <a:buChar char="§"/>
              <a:defRPr/>
            </a:pPr>
            <a:r>
              <a:rPr lang="en-US" altLang="en-US" sz="3000" b="1" dirty="0"/>
              <a:t>Specialized lifting techniques: These are required for heavy and higher weight items.</a:t>
            </a:r>
          </a:p>
          <a:p>
            <a:pPr>
              <a:lnSpc>
                <a:spcPct val="90000"/>
              </a:lnSpc>
              <a:buClrTx/>
              <a:buSzPct val="100000"/>
              <a:buFont typeface="Wingdings" pitchFamily="2" charset="2"/>
              <a:buChar char="§"/>
              <a:defRPr/>
            </a:pPr>
            <a:r>
              <a:rPr lang="en-US" altLang="en-US" sz="3000" b="1" dirty="0"/>
              <a:t>Check your surroundings: In advance to ensure the work area is hazard free and safe.</a:t>
            </a:r>
          </a:p>
          <a:p>
            <a:pPr>
              <a:lnSpc>
                <a:spcPct val="90000"/>
              </a:lnSpc>
              <a:buClrTx/>
              <a:buSzPct val="100000"/>
              <a:buFont typeface="Wingdings" pitchFamily="2" charset="2"/>
              <a:buChar char="§"/>
              <a:defRPr/>
            </a:pPr>
            <a:r>
              <a:rPr lang="en-US" altLang="en-US" sz="3000" b="1" dirty="0"/>
              <a:t>Mechanical help:   Forklifts, hand-trucks, etc. will make the job easier and safer.</a:t>
            </a:r>
          </a:p>
          <a:p>
            <a:pPr>
              <a:lnSpc>
                <a:spcPct val="90000"/>
              </a:lnSpc>
              <a:buClrTx/>
              <a:buSzPct val="100000"/>
              <a:buFont typeface="Wingdings" pitchFamily="2" charset="2"/>
              <a:buChar char="§"/>
              <a:defRPr/>
            </a:pPr>
            <a:r>
              <a:rPr lang="en-US" altLang="en-US" sz="3000" b="1" dirty="0"/>
              <a:t>Rely on teamwork:  To assist on heavy lifts and to identify areas of improvement and additional equipment that will enhance operations. </a:t>
            </a:r>
            <a:endParaRPr lang="en-US" altLang="en-US" sz="3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Summary (Continued)</a:t>
            </a:r>
            <a:endParaRPr lang="en-US" sz="2000" dirty="0">
              <a:effectLst/>
            </a:endParaRPr>
          </a:p>
        </p:txBody>
      </p:sp>
    </p:spTree>
    <p:extLst>
      <p:ext uri="{BB962C8B-B14F-4D97-AF65-F5344CB8AC3E}">
        <p14:creationId xmlns:p14="http://schemas.microsoft.com/office/powerpoint/2010/main" val="1306819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457200" indent="-457200">
              <a:buClrTx/>
              <a:buSzPct val="100000"/>
              <a:buFont typeface="Arial" charset="0"/>
              <a:buAutoNum type="arabicPeriod"/>
            </a:pPr>
            <a:r>
              <a:rPr lang="en-US" altLang="en-US" sz="2800" b="1" dirty="0"/>
              <a:t>Why Take Safe Lifting Training?</a:t>
            </a:r>
          </a:p>
          <a:p>
            <a:pPr marL="457200" indent="-457200">
              <a:buClrTx/>
              <a:buSzPct val="100000"/>
              <a:buFont typeface="Arial" charset="0"/>
              <a:buAutoNum type="arabicPeriod"/>
            </a:pPr>
            <a:r>
              <a:rPr lang="en-US" altLang="en-US" sz="2800" b="1" dirty="0"/>
              <a:t>Back Anatomy</a:t>
            </a:r>
          </a:p>
          <a:p>
            <a:pPr marL="457200" indent="-457200">
              <a:buClrTx/>
              <a:buSzPct val="100000"/>
              <a:buFont typeface="Arial" charset="0"/>
              <a:buAutoNum type="arabicPeriod"/>
            </a:pPr>
            <a:r>
              <a:rPr lang="en-US" altLang="en-US" sz="2800" b="1" dirty="0"/>
              <a:t>Causes of Injury and Discomfort</a:t>
            </a:r>
          </a:p>
          <a:p>
            <a:pPr marL="457200" indent="-457200">
              <a:buClrTx/>
              <a:buSzPct val="100000"/>
              <a:buFont typeface="Arial" charset="0"/>
              <a:buAutoNum type="arabicPeriod"/>
            </a:pPr>
            <a:r>
              <a:rPr lang="en-US" altLang="en-US" sz="2800" b="1" dirty="0"/>
              <a:t>Your Personal Preparation</a:t>
            </a:r>
          </a:p>
          <a:p>
            <a:pPr marL="457200" indent="-457200">
              <a:buClrTx/>
              <a:buSzPct val="100000"/>
              <a:buFont typeface="Arial" charset="0"/>
              <a:buAutoNum type="arabicPeriod"/>
            </a:pPr>
            <a:r>
              <a:rPr lang="en-US" altLang="en-US" sz="2800" b="1" dirty="0"/>
              <a:t>Scenarios:  Proper Techniques</a:t>
            </a:r>
          </a:p>
          <a:p>
            <a:pPr marL="457200" indent="-457200">
              <a:buClrTx/>
              <a:buSzPct val="100000"/>
              <a:buFont typeface="Arial" charset="0"/>
              <a:buAutoNum type="arabicPeriod"/>
            </a:pPr>
            <a:r>
              <a:rPr lang="en-US" altLang="en-US" sz="2800" b="1" dirty="0"/>
              <a:t>Specialized Lifting Techniques</a:t>
            </a:r>
          </a:p>
          <a:p>
            <a:pPr marL="457200" indent="-457200">
              <a:buClrTx/>
              <a:buSzPct val="100000"/>
              <a:buFont typeface="Arial" charset="0"/>
              <a:buAutoNum type="arabicPeriod"/>
            </a:pPr>
            <a:r>
              <a:rPr lang="en-US" altLang="en-US" sz="2800" b="1" dirty="0"/>
              <a:t>What Else Will Help?</a:t>
            </a:r>
          </a:p>
          <a:p>
            <a:pPr marL="457200" indent="-457200">
              <a:buClrTx/>
              <a:buSzPct val="100000"/>
              <a:buFont typeface="Arial" charset="0"/>
              <a:buAutoNum type="arabicPeriod"/>
            </a:pPr>
            <a:r>
              <a:rPr lang="en-US" altLang="en-US" sz="2800" b="1" dirty="0"/>
              <a:t>Summary</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Course Outline – Safe Lifting</a:t>
            </a:r>
            <a:endParaRPr lang="en-US" sz="2000" dirty="0">
              <a:effectLst/>
            </a:endParaRPr>
          </a:p>
        </p:txBody>
      </p:sp>
    </p:spTree>
    <p:extLst>
      <p:ext uri="{BB962C8B-B14F-4D97-AF65-F5344CB8AC3E}">
        <p14:creationId xmlns:p14="http://schemas.microsoft.com/office/powerpoint/2010/main" val="279170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a16="http://schemas.microsoft.com/office/drawing/2014/main" xmlns=""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2400" b="1" dirty="0"/>
              <a:t>Back injuries are the number one workplace safety issue: </a:t>
            </a:r>
          </a:p>
          <a:p>
            <a:pPr marL="0" indent="0">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sz="2400" b="1" dirty="0"/>
              <a:t>Back injuries account for 20% of all injuries and illnesses in the workplace.   </a:t>
            </a:r>
          </a:p>
          <a:p>
            <a:pPr>
              <a:lnSpc>
                <a:spcPct val="90000"/>
              </a:lnSpc>
              <a:buClrTx/>
              <a:buSzPct val="100000"/>
              <a:buFont typeface="Wingdings" pitchFamily="2" charset="2"/>
              <a:buChar char="§"/>
              <a:defRPr/>
            </a:pPr>
            <a:r>
              <a:rPr lang="en-US" sz="2400" b="1" dirty="0"/>
              <a:t>Cumulative trauma injuries which include back injuries account for 31% of all workplace injuries and 43% of the cost of claims.</a:t>
            </a:r>
          </a:p>
          <a:p>
            <a:pPr>
              <a:lnSpc>
                <a:spcPct val="90000"/>
              </a:lnSpc>
              <a:buClrTx/>
              <a:buSzPct val="100000"/>
              <a:buFont typeface="Wingdings" pitchFamily="2" charset="2"/>
              <a:buChar char="§"/>
              <a:defRPr/>
            </a:pPr>
            <a:r>
              <a:rPr lang="en-US" sz="2400" b="1" dirty="0"/>
              <a:t>These injuries result in costs and aggravation for the injured person.</a:t>
            </a:r>
          </a:p>
          <a:p>
            <a:pPr>
              <a:lnSpc>
                <a:spcPct val="90000"/>
              </a:lnSpc>
              <a:buClrTx/>
              <a:buSzPct val="100000"/>
              <a:buFont typeface="Wingdings" pitchFamily="2" charset="2"/>
              <a:buChar char="§"/>
              <a:defRPr/>
            </a:pPr>
            <a:r>
              <a:rPr lang="en-US" sz="2400" b="1" dirty="0"/>
              <a:t>They also create problems for the organization with lost time, productivity impacts and higher insurance costs.</a:t>
            </a:r>
            <a:endParaRPr 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Why Take Safe Lifting Training?</a:t>
            </a:r>
            <a:endParaRPr lang="en-US" sz="2000" dirty="0">
              <a:effectLst/>
            </a:endParaRPr>
          </a:p>
        </p:txBody>
      </p:sp>
    </p:spTree>
    <p:extLst>
      <p:ext uri="{BB962C8B-B14F-4D97-AF65-F5344CB8AC3E}">
        <p14:creationId xmlns:p14="http://schemas.microsoft.com/office/powerpoint/2010/main" val="354929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200" b="1" dirty="0"/>
              <a:t>Back injuries are the number one workplace safety issue (continued): </a:t>
            </a:r>
            <a:endParaRPr lang="en-US" sz="3200" b="1" dirty="0" smtClean="0"/>
          </a:p>
          <a:p>
            <a:pPr marL="0" indent="0">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sz="2800" b="1" dirty="0"/>
              <a:t>Preventive training and awareness is in everyone’s best interests!</a:t>
            </a:r>
          </a:p>
          <a:p>
            <a:pPr>
              <a:lnSpc>
                <a:spcPct val="90000"/>
              </a:lnSpc>
              <a:buClrTx/>
              <a:buSzPct val="100000"/>
              <a:buFont typeface="Wingdings" pitchFamily="2" charset="2"/>
              <a:buChar char="§"/>
              <a:defRPr/>
            </a:pPr>
            <a:r>
              <a:rPr lang="en-US" sz="2800" b="1" dirty="0"/>
              <a:t>Workplace safety requires Agencies to provide employees with a workplace that is “free of recognized hazards.”  </a:t>
            </a:r>
          </a:p>
          <a:p>
            <a:pPr>
              <a:lnSpc>
                <a:spcPct val="90000"/>
              </a:lnSpc>
              <a:buClrTx/>
              <a:buSzPct val="100000"/>
              <a:buFont typeface="Wingdings" pitchFamily="2" charset="2"/>
              <a:buChar char="§"/>
              <a:defRPr/>
            </a:pPr>
            <a:r>
              <a:rPr lang="en-US" sz="2800" b="1" dirty="0"/>
              <a:t>Agencies should have a training program and back safety is the foundation of an effective Safety Program.</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Why Take Safe Lifting Training?</a:t>
            </a:r>
            <a:endParaRPr lang="en-US" sz="2000" dirty="0">
              <a:effectLst/>
            </a:endParaRPr>
          </a:p>
        </p:txBody>
      </p:sp>
    </p:spTree>
    <p:extLst>
      <p:ext uri="{BB962C8B-B14F-4D97-AF65-F5344CB8AC3E}">
        <p14:creationId xmlns:p14="http://schemas.microsoft.com/office/powerpoint/2010/main" val="35033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2800" b="1" dirty="0"/>
              <a:t>How your back works:</a:t>
            </a:r>
          </a:p>
          <a:p>
            <a:pPr marL="0" indent="0">
              <a:lnSpc>
                <a:spcPct val="90000"/>
              </a:lnSpc>
              <a:spcBef>
                <a:spcPct val="0"/>
              </a:spcBef>
              <a:buClr>
                <a:schemeClr val="tx1"/>
              </a:buClr>
              <a:buNone/>
              <a:defRPr/>
            </a:pPr>
            <a:endParaRPr lang="en-US" sz="1100" dirty="0"/>
          </a:p>
          <a:p>
            <a:pPr>
              <a:lnSpc>
                <a:spcPct val="90000"/>
              </a:lnSpc>
              <a:buClrTx/>
              <a:buSzPct val="100000"/>
              <a:buFont typeface="Wingdings" pitchFamily="2" charset="2"/>
              <a:buChar char="§"/>
              <a:defRPr/>
            </a:pPr>
            <a:r>
              <a:rPr lang="en-US" sz="2800" b="1" dirty="0"/>
              <a:t>The S-curve in your back acts as a giant spring to support weight.</a:t>
            </a:r>
          </a:p>
          <a:p>
            <a:pPr>
              <a:lnSpc>
                <a:spcPct val="90000"/>
              </a:lnSpc>
              <a:buClrTx/>
              <a:buSzPct val="100000"/>
              <a:buFont typeface="Wingdings" pitchFamily="2" charset="2"/>
              <a:buChar char="§"/>
              <a:defRPr/>
            </a:pPr>
            <a:r>
              <a:rPr lang="en-US" sz="2800" b="1" dirty="0"/>
              <a:t>Discs provide cushion between vertebrae.</a:t>
            </a:r>
          </a:p>
          <a:p>
            <a:pPr>
              <a:lnSpc>
                <a:spcPct val="90000"/>
              </a:lnSpc>
              <a:buClrTx/>
              <a:buSzPct val="100000"/>
              <a:buFont typeface="Wingdings" pitchFamily="2" charset="2"/>
              <a:buChar char="§"/>
              <a:defRPr/>
            </a:pPr>
            <a:r>
              <a:rPr lang="en-US" sz="2800" b="1" dirty="0"/>
              <a:t>Nerves branch out from spinal cord.</a:t>
            </a:r>
          </a:p>
          <a:p>
            <a:pPr>
              <a:lnSpc>
                <a:spcPct val="90000"/>
              </a:lnSpc>
              <a:buClrTx/>
              <a:buSzPct val="100000"/>
              <a:buFont typeface="Wingdings" pitchFamily="2" charset="2"/>
              <a:buChar char="§"/>
              <a:defRPr/>
            </a:pPr>
            <a:r>
              <a:rPr lang="en-US" sz="2800" b="1" dirty="0"/>
              <a:t>Ligaments hold the skeletal structure together.</a:t>
            </a:r>
          </a:p>
          <a:p>
            <a:pPr>
              <a:lnSpc>
                <a:spcPct val="90000"/>
              </a:lnSpc>
              <a:buClrTx/>
              <a:buSzPct val="100000"/>
              <a:buFont typeface="Wingdings" pitchFamily="2" charset="2"/>
              <a:buChar char="§"/>
              <a:defRPr/>
            </a:pPr>
            <a:r>
              <a:rPr lang="en-US" sz="2800" b="1" dirty="0"/>
              <a:t>There are relatively few muscles in the back. Support comes from the stomach and spine.</a:t>
            </a:r>
            <a:endParaRPr 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Back Anatomy</a:t>
            </a:r>
            <a:endParaRPr lang="en-US" sz="2000" dirty="0">
              <a:effectLst/>
            </a:endParaRPr>
          </a:p>
        </p:txBody>
      </p:sp>
    </p:spTree>
    <p:extLst>
      <p:ext uri="{BB962C8B-B14F-4D97-AF65-F5344CB8AC3E}">
        <p14:creationId xmlns:p14="http://schemas.microsoft.com/office/powerpoint/2010/main" val="169863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200" b="1" dirty="0"/>
              <a:t>How your back works (continued):</a:t>
            </a:r>
          </a:p>
          <a:p>
            <a:pPr marL="0" indent="0">
              <a:buNone/>
              <a:defRPr/>
            </a:pPr>
            <a:endParaRPr lang="en-US" sz="1100" dirty="0"/>
          </a:p>
          <a:p>
            <a:pPr>
              <a:lnSpc>
                <a:spcPct val="90000"/>
              </a:lnSpc>
              <a:buClrTx/>
              <a:buSzPct val="100000"/>
              <a:buFont typeface="Wingdings" pitchFamily="2" charset="2"/>
              <a:buChar char="§"/>
              <a:defRPr/>
            </a:pPr>
            <a:r>
              <a:rPr lang="en-US" sz="3200" b="1" dirty="0"/>
              <a:t>Neutral posture is the proper alignment of the body between extremes.  The ears, shoulders, hips, knees and ankles are aligned.</a:t>
            </a:r>
          </a:p>
          <a:p>
            <a:pPr>
              <a:lnSpc>
                <a:spcPct val="90000"/>
              </a:lnSpc>
              <a:buClrTx/>
              <a:buSzPct val="100000"/>
              <a:buFont typeface="Wingdings" pitchFamily="2" charset="2"/>
              <a:buChar char="§"/>
              <a:defRPr/>
            </a:pPr>
            <a:r>
              <a:rPr lang="en-US" sz="3200" b="1" dirty="0"/>
              <a:t>This is the strongest and most balanced position when stress is most minimal.</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Back Anatomy</a:t>
            </a:r>
            <a:endParaRPr lang="en-US" sz="2000" dirty="0">
              <a:effectLst/>
            </a:endParaRPr>
          </a:p>
        </p:txBody>
      </p:sp>
    </p:spTree>
    <p:extLst>
      <p:ext uri="{BB962C8B-B14F-4D97-AF65-F5344CB8AC3E}">
        <p14:creationId xmlns:p14="http://schemas.microsoft.com/office/powerpoint/2010/main" val="398443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200" b="1" dirty="0"/>
              <a:t>The most common types:  </a:t>
            </a:r>
          </a:p>
          <a:p>
            <a:pPr marL="0" indent="0">
              <a:buSzPct val="80000"/>
              <a:buFont typeface="Wingdings" pitchFamily="2" charset="2"/>
              <a:buNone/>
              <a:defRPr/>
            </a:pPr>
            <a:endParaRPr lang="en-US" sz="1100" dirty="0"/>
          </a:p>
          <a:p>
            <a:pPr>
              <a:lnSpc>
                <a:spcPct val="90000"/>
              </a:lnSpc>
              <a:buClrTx/>
              <a:buSzPct val="100000"/>
              <a:buFont typeface="Wingdings" pitchFamily="2" charset="2"/>
              <a:buChar char="§"/>
              <a:defRPr/>
            </a:pPr>
            <a:r>
              <a:rPr lang="en-US" sz="3200" b="1" dirty="0"/>
              <a:t>Strains from overused or overstretched muscles.</a:t>
            </a:r>
          </a:p>
          <a:p>
            <a:pPr>
              <a:lnSpc>
                <a:spcPct val="90000"/>
              </a:lnSpc>
              <a:buClrTx/>
              <a:buSzPct val="100000"/>
              <a:buFont typeface="Wingdings" pitchFamily="2" charset="2"/>
              <a:buChar char="§"/>
              <a:defRPr/>
            </a:pPr>
            <a:r>
              <a:rPr lang="en-US" sz="3200" b="1" dirty="0"/>
              <a:t>Sprains from torn ligaments as a result of sudden movement.</a:t>
            </a:r>
          </a:p>
          <a:p>
            <a:pPr>
              <a:lnSpc>
                <a:spcPct val="90000"/>
              </a:lnSpc>
              <a:buClrTx/>
              <a:buSzPct val="100000"/>
              <a:buFont typeface="Wingdings" pitchFamily="2" charset="2"/>
              <a:buChar char="§"/>
              <a:defRPr/>
            </a:pPr>
            <a:r>
              <a:rPr lang="en-US" sz="3200" b="1" dirty="0"/>
              <a:t>Herniated disc from the loss of the spine’s cushioning ability.  This is usually caused from strain and aging.</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Causes of Injury and Discomfort</a:t>
            </a:r>
            <a:endParaRPr lang="en-US" sz="2000" dirty="0">
              <a:effectLst/>
            </a:endParaRPr>
          </a:p>
        </p:txBody>
      </p:sp>
    </p:spTree>
    <p:extLst>
      <p:ext uri="{BB962C8B-B14F-4D97-AF65-F5344CB8AC3E}">
        <p14:creationId xmlns:p14="http://schemas.microsoft.com/office/powerpoint/2010/main" val="1133559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a:xfrm>
            <a:off x="1160206" y="1175040"/>
            <a:ext cx="7531292" cy="4829760"/>
          </a:xfrm>
        </p:spPr>
        <p:txBody>
          <a:bodyPr/>
          <a:lstStyle/>
          <a:p>
            <a:pPr marL="0" indent="0">
              <a:lnSpc>
                <a:spcPct val="90000"/>
              </a:lnSpc>
              <a:spcBef>
                <a:spcPct val="0"/>
              </a:spcBef>
              <a:buClr>
                <a:schemeClr val="tx1"/>
              </a:buClr>
              <a:buNone/>
              <a:defRPr/>
            </a:pPr>
            <a:r>
              <a:rPr lang="en-US" sz="3200" b="1" dirty="0"/>
              <a:t>Contributing factors:</a:t>
            </a:r>
          </a:p>
          <a:p>
            <a:pPr marL="0" indent="0">
              <a:buNone/>
              <a:defRPr/>
            </a:pPr>
            <a:endParaRPr lang="en-US" sz="1100" b="1" dirty="0"/>
          </a:p>
          <a:p>
            <a:pPr>
              <a:lnSpc>
                <a:spcPct val="90000"/>
              </a:lnSpc>
              <a:buClrTx/>
              <a:buSzPct val="100000"/>
              <a:buFont typeface="Wingdings" pitchFamily="2" charset="2"/>
              <a:buChar char="§"/>
              <a:defRPr/>
            </a:pPr>
            <a:r>
              <a:rPr lang="en-US" sz="3200" b="1" dirty="0"/>
              <a:t>Repetitive work, i.e., bending, twisting, pushing, pulling and lifting.</a:t>
            </a:r>
          </a:p>
          <a:p>
            <a:pPr>
              <a:lnSpc>
                <a:spcPct val="90000"/>
              </a:lnSpc>
              <a:buClrTx/>
              <a:buSzPct val="100000"/>
              <a:buFont typeface="Wingdings" pitchFamily="2" charset="2"/>
              <a:buChar char="§"/>
              <a:defRPr/>
            </a:pPr>
            <a:r>
              <a:rPr lang="en-US" sz="3200" b="1" dirty="0"/>
              <a:t>Slipping, tripping and falling.</a:t>
            </a:r>
          </a:p>
          <a:p>
            <a:pPr>
              <a:lnSpc>
                <a:spcPct val="90000"/>
              </a:lnSpc>
              <a:buClrTx/>
              <a:buSzPct val="100000"/>
              <a:buFont typeface="Wingdings" pitchFamily="2" charset="2"/>
              <a:buChar char="§"/>
              <a:defRPr/>
            </a:pPr>
            <a:r>
              <a:rPr lang="en-US" sz="3200" b="1" dirty="0"/>
              <a:t>Twisting while spine is supporting a heavy load.</a:t>
            </a:r>
          </a:p>
          <a:p>
            <a:pPr>
              <a:lnSpc>
                <a:spcPct val="90000"/>
              </a:lnSpc>
              <a:buClrTx/>
              <a:buSzPct val="100000"/>
              <a:buFont typeface="Wingdings" pitchFamily="2" charset="2"/>
              <a:buChar char="§"/>
              <a:defRPr/>
            </a:pPr>
            <a:r>
              <a:rPr lang="en-US" sz="3200" b="1" dirty="0"/>
              <a:t>Heavy physical work. </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Causes of Injury and Discomfort</a:t>
            </a:r>
            <a:endParaRPr lang="en-US" sz="2000" dirty="0">
              <a:effectLst/>
            </a:endParaRPr>
          </a:p>
        </p:txBody>
      </p:sp>
    </p:spTree>
    <p:extLst>
      <p:ext uri="{BB962C8B-B14F-4D97-AF65-F5344CB8AC3E}">
        <p14:creationId xmlns:p14="http://schemas.microsoft.com/office/powerpoint/2010/main" val="229099006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Props1.xml><?xml version="1.0" encoding="utf-8"?>
<ds:datastoreItem xmlns:ds="http://schemas.openxmlformats.org/officeDocument/2006/customXml" ds:itemID="{B80356C1-6E4D-4FC7-93AF-6E7D10F251E4}">
  <ds:schemaRefs>
    <ds:schemaRef ds:uri="http://schemas.microsoft.com/sharepoint/v3/contenttype/forms"/>
  </ds:schemaRefs>
</ds:datastoreItem>
</file>

<file path=customXml/itemProps2.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7B6943-A4AA-4FF3-9E1B-76D3B458004F}">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a463d050-d0ed-4b5a-a34c-0075d93dcf3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1668</TotalTime>
  <Words>1596</Words>
  <Application>Microsoft Office PowerPoint</Application>
  <PresentationFormat>On-screen Show (4:3)</PresentationFormat>
  <Paragraphs>194</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1_Office Theme</vt:lpstr>
      <vt:lpstr>Clip</vt:lpstr>
      <vt:lpstr>Safe Lifting – Back Injury Prevention Sedgwick Risk Services Presented by  Sedgwick on behalf of ORM  March 2020</vt:lpstr>
      <vt:lpstr>Disclaimer</vt:lpstr>
      <vt:lpstr>Course Outline – Safe Lifting</vt:lpstr>
      <vt:lpstr>Why Take Safe Lifting Training?</vt:lpstr>
      <vt:lpstr>Why Take Safe Lifting Training?</vt:lpstr>
      <vt:lpstr>Back Anatomy</vt:lpstr>
      <vt:lpstr>Back Anatomy</vt:lpstr>
      <vt:lpstr>Causes of Injury and Discomfort</vt:lpstr>
      <vt:lpstr>Causes of Injury and Discomfort</vt:lpstr>
      <vt:lpstr>Causes of Injury and Discomfort</vt:lpstr>
      <vt:lpstr>Your Personal Preparation</vt:lpstr>
      <vt:lpstr>Your Personal Preparation</vt:lpstr>
      <vt:lpstr>Your Personal Preparation</vt:lpstr>
      <vt:lpstr>Scenarios: Proper Techniques</vt:lpstr>
      <vt:lpstr>Scenarios: Proper Techniques</vt:lpstr>
      <vt:lpstr>Scenarios: Proper Techniques</vt:lpstr>
      <vt:lpstr>Scenarios: Proper Techniques</vt:lpstr>
      <vt:lpstr>Scenarios: Proper Techniques</vt:lpstr>
      <vt:lpstr>Scenarios: Proper Techniques</vt:lpstr>
      <vt:lpstr>Scenarios: Proper Techniques</vt:lpstr>
      <vt:lpstr>Scenarios: Proper Techniques</vt:lpstr>
      <vt:lpstr>Specialized Lifting Techniques</vt:lpstr>
      <vt:lpstr>Specialized Lifting Techniques</vt:lpstr>
      <vt:lpstr>Specialized Lifting Techniques</vt:lpstr>
      <vt:lpstr>What Else Will Help?</vt:lpstr>
      <vt:lpstr>What Else Will Help?</vt:lpstr>
      <vt:lpstr>What Else Will Help?</vt:lpstr>
      <vt:lpstr>Summary</vt:lpstr>
      <vt:lpstr>Summary (Continued)</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262</cp:revision>
  <dcterms:created xsi:type="dcterms:W3CDTF">2014-12-02T20:26:26Z</dcterms:created>
  <dcterms:modified xsi:type="dcterms:W3CDTF">2020-03-19T15:50:53Z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